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75" r:id="rId2"/>
    <p:sldId id="276" r:id="rId3"/>
    <p:sldId id="277" r:id="rId4"/>
    <p:sldId id="307" r:id="rId5"/>
    <p:sldId id="278" r:id="rId6"/>
    <p:sldId id="311" r:id="rId7"/>
    <p:sldId id="309" r:id="rId8"/>
    <p:sldId id="318" r:id="rId9"/>
    <p:sldId id="312" r:id="rId10"/>
    <p:sldId id="319" r:id="rId11"/>
    <p:sldId id="320" r:id="rId12"/>
    <p:sldId id="321" r:id="rId13"/>
    <p:sldId id="322" r:id="rId14"/>
    <p:sldId id="323" r:id="rId15"/>
    <p:sldId id="324" r:id="rId16"/>
    <p:sldId id="325" r:id="rId17"/>
    <p:sldId id="326" r:id="rId18"/>
    <p:sldId id="327" r:id="rId19"/>
    <p:sldId id="328" r:id="rId20"/>
    <p:sldId id="329" r:id="rId21"/>
    <p:sldId id="330" r:id="rId22"/>
    <p:sldId id="331" r:id="rId23"/>
    <p:sldId id="333" r:id="rId24"/>
    <p:sldId id="334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горь Литау" initials="ИЛ" lastIdx="1" clrIdx="0">
    <p:extLst>
      <p:ext uri="{19B8F6BF-5375-455C-9EA6-DF929625EA0E}">
        <p15:presenceInfo xmlns:p15="http://schemas.microsoft.com/office/powerpoint/2012/main" userId="d54fc9a60ef005f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FCA2"/>
    <a:srgbClr val="EB236B"/>
    <a:srgbClr val="4BD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60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6DB82F-063D-46F1-ADFB-31A188AAB36E}" type="datetimeFigureOut">
              <a:rPr lang="ru-RU" smtClean="0"/>
              <a:t>01.04.2025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E92EF-8733-4D93-BA02-AA497B9977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3406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a603d3ff9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a603d3ff9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32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Вариант 1 показывает наилучшие результаты по большинству метрик (</a:t>
            </a:r>
            <a:r>
              <a:rPr lang="ru-RU" dirty="0" err="1"/>
              <a:t>test</a:t>
            </a:r>
            <a:r>
              <a:rPr lang="ru-RU" dirty="0"/>
              <a:t> </a:t>
            </a:r>
            <a:r>
              <a:rPr lang="ru-RU" dirty="0" err="1"/>
              <a:t>loss</a:t>
            </a:r>
            <a:r>
              <a:rPr lang="ru-RU" dirty="0"/>
              <a:t>, </a:t>
            </a:r>
            <a:r>
              <a:rPr lang="ru-RU" dirty="0" err="1"/>
              <a:t>accuracy</a:t>
            </a:r>
            <a:r>
              <a:rPr lang="ru-RU" dirty="0"/>
              <a:t>, </a:t>
            </a:r>
            <a:r>
              <a:rPr lang="ru-RU" dirty="0" err="1"/>
              <a:t>recall</a:t>
            </a:r>
            <a:r>
              <a:rPr lang="ru-RU" dirty="0"/>
              <a:t>, F1-score), несмотря на немного большее время обучения.</a:t>
            </a:r>
          </a:p>
          <a:p>
            <a:r>
              <a:rPr lang="ru-RU" dirty="0"/>
              <a:t>Вариант 2 близок к Варианту 1 по </a:t>
            </a:r>
            <a:r>
              <a:rPr lang="ru-RU" dirty="0" err="1"/>
              <a:t>precision</a:t>
            </a:r>
            <a:r>
              <a:rPr lang="ru-RU" dirty="0"/>
              <a:t> и </a:t>
            </a:r>
            <a:r>
              <a:rPr lang="ru-RU" dirty="0" err="1"/>
              <a:t>accuracy</a:t>
            </a:r>
            <a:r>
              <a:rPr lang="ru-RU" dirty="0"/>
              <a:t>, но уступает по </a:t>
            </a:r>
            <a:r>
              <a:rPr lang="ru-RU" dirty="0" err="1"/>
              <a:t>recall</a:t>
            </a:r>
            <a:r>
              <a:rPr lang="ru-RU" dirty="0"/>
              <a:t> и F1-score.</a:t>
            </a:r>
          </a:p>
          <a:p>
            <a:r>
              <a:rPr lang="ru-RU" dirty="0"/>
              <a:t>Вариант 3 уступает по всем метрикам, кроме времени обучения.</a:t>
            </a:r>
          </a:p>
          <a:p>
            <a:r>
              <a:rPr lang="ru-RU" dirty="0"/>
              <a:t>Если время обучения не является критичным, Вариант 1 — лучший выбор. Если важно минимизировать время обучения, можно рассмотреть Вариант 2, так как он близок по качеству к Варианту 1.</a:t>
            </a:r>
          </a:p>
        </p:txBody>
      </p:sp>
    </p:spTree>
    <p:extLst>
      <p:ext uri="{BB962C8B-B14F-4D97-AF65-F5344CB8AC3E}">
        <p14:creationId xmlns:p14="http://schemas.microsoft.com/office/powerpoint/2010/main" val="1126729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9410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0731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35746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a047d35a60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a047d35a60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43054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2064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16753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7168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8322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86f911c6f3_2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86f911c6f3_2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99161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73354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9634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a047d35a60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a047d35a60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14973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1971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a047d35a60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a047d35a60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023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a047d35a60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a047d35a60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854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021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605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4029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1">
  <p:cSld name="Сетка 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7" name="Google Shape;17;p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1025364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Большая цифра">
  <p:cSld name="5_Большая цифра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"/>
          <p:cNvSpPr/>
          <p:nvPr/>
        </p:nvSpPr>
        <p:spPr>
          <a:xfrm>
            <a:off x="2667000" y="0"/>
            <a:ext cx="6858000" cy="6858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27" name="Google Shape;227;p12"/>
          <p:cNvSpPr txBox="1">
            <a:spLocks noGrp="1"/>
          </p:cNvSpPr>
          <p:nvPr>
            <p:ph type="subTitle" idx="1"/>
          </p:nvPr>
        </p:nvSpPr>
        <p:spPr>
          <a:xfrm>
            <a:off x="3237950" y="1478400"/>
            <a:ext cx="5716000" cy="198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3000"/>
              <a:buNone/>
              <a:defRPr sz="15334" b="1">
                <a:solidFill>
                  <a:srgbClr val="4BD0A0"/>
                </a:solidFill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9pPr>
          </a:lstStyle>
          <a:p>
            <a:endParaRPr/>
          </a:p>
        </p:txBody>
      </p:sp>
      <p:sp>
        <p:nvSpPr>
          <p:cNvPr id="228" name="Google Shape;228;p12"/>
          <p:cNvSpPr/>
          <p:nvPr/>
        </p:nvSpPr>
        <p:spPr>
          <a:xfrm>
            <a:off x="-4191000" y="31800"/>
            <a:ext cx="6858000" cy="6858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29" name="Google Shape;229;p12"/>
          <p:cNvSpPr/>
          <p:nvPr/>
        </p:nvSpPr>
        <p:spPr>
          <a:xfrm>
            <a:off x="9525000" y="31800"/>
            <a:ext cx="6858000" cy="6858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30" name="Google Shape;230;p12"/>
          <p:cNvSpPr txBox="1">
            <a:spLocks noGrp="1"/>
          </p:cNvSpPr>
          <p:nvPr>
            <p:ph type="title"/>
          </p:nvPr>
        </p:nvSpPr>
        <p:spPr>
          <a:xfrm>
            <a:off x="3237950" y="3623717"/>
            <a:ext cx="5716000" cy="1646600"/>
          </a:xfrm>
          <a:prstGeom prst="rect">
            <a:avLst/>
          </a:prstGeom>
        </p:spPr>
        <p:txBody>
          <a:bodyPr spcFirstLastPara="1" wrap="square" lIns="0" tIns="126000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2"/>
          <p:cNvSpPr txBox="1">
            <a:spLocks noGrp="1"/>
          </p:cNvSpPr>
          <p:nvPr>
            <p:ph type="body" idx="2"/>
          </p:nvPr>
        </p:nvSpPr>
        <p:spPr>
          <a:xfrm>
            <a:off x="367900" y="6264000"/>
            <a:ext cx="4764000" cy="1632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933">
                <a:solidFill>
                  <a:srgbClr val="999999"/>
                </a:solidFill>
              </a:defRPr>
            </a:lvl1pPr>
            <a:lvl2pPr marL="609630" lvl="1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933">
                <a:solidFill>
                  <a:srgbClr val="999999"/>
                </a:solidFill>
              </a:defRPr>
            </a:lvl2pPr>
            <a:lvl3pPr marL="914446" lvl="2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933">
                <a:solidFill>
                  <a:srgbClr val="999999"/>
                </a:solidFill>
              </a:defRPr>
            </a:lvl3pPr>
            <a:lvl4pPr marL="1219261" lvl="3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933">
                <a:solidFill>
                  <a:srgbClr val="999999"/>
                </a:solidFill>
              </a:defRPr>
            </a:lvl4pPr>
            <a:lvl5pPr marL="1524076" lvl="4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933">
                <a:solidFill>
                  <a:srgbClr val="999999"/>
                </a:solidFill>
              </a:defRPr>
            </a:lvl5pPr>
            <a:lvl6pPr marL="1828891" lvl="5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933">
                <a:solidFill>
                  <a:srgbClr val="999999"/>
                </a:solidFill>
              </a:defRPr>
            </a:lvl6pPr>
            <a:lvl7pPr marL="2133707" lvl="6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933">
                <a:solidFill>
                  <a:srgbClr val="999999"/>
                </a:solidFill>
              </a:defRPr>
            </a:lvl7pPr>
            <a:lvl8pPr marL="2438522" lvl="7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933">
                <a:solidFill>
                  <a:srgbClr val="999999"/>
                </a:solidFill>
              </a:defRPr>
            </a:lvl8pPr>
            <a:lvl9pPr marL="2743337" lvl="8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933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grpSp>
        <p:nvGrpSpPr>
          <p:cNvPr id="232" name="Google Shape;232;p12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33" name="Google Shape;233;p1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23963604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1_Титульный слайд">
    <p:bg>
      <p:bgPr>
        <a:solidFill>
          <a:srgbClr val="4BD0A0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"/>
          <p:cNvSpPr/>
          <p:nvPr/>
        </p:nvSpPr>
        <p:spPr>
          <a:xfrm>
            <a:off x="9515117" y="482600"/>
            <a:ext cx="6375400" cy="6375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39" name="Google Shape;239;p13"/>
          <p:cNvSpPr/>
          <p:nvPr/>
        </p:nvSpPr>
        <p:spPr>
          <a:xfrm>
            <a:off x="3135000" y="482600"/>
            <a:ext cx="6375400" cy="63754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40" name="Google Shape;240;p13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3134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41" name="Google Shape;241;p13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42" name="Google Shape;242;p1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46" name="Google Shape;246;p13"/>
          <p:cNvSpPr/>
          <p:nvPr/>
        </p:nvSpPr>
        <p:spPr>
          <a:xfrm>
            <a:off x="12515367" y="483600"/>
            <a:ext cx="3120000" cy="29772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Для подзаголовков используйте шрифт размером 30pt. Добавьте пустую строку, для отделения заголовка от подзаголовка.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247" name="Google Shape;24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627833" y="1478394"/>
            <a:ext cx="2909752" cy="184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3"/>
          <p:cNvSpPr/>
          <p:nvPr/>
        </p:nvSpPr>
        <p:spPr>
          <a:xfrm>
            <a:off x="12515367" y="3944417"/>
            <a:ext cx="3120000" cy="19884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Нижний текстовый блок используйте для написания имени, фамилии и должности.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249" name="Google Shape;24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7834" y="4776000"/>
            <a:ext cx="2111977" cy="99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3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51" name="Google Shape;251;p13"/>
          <p:cNvSpPr txBox="1">
            <a:spLocks noGrp="1"/>
          </p:cNvSpPr>
          <p:nvPr>
            <p:ph type="subTitle" idx="1"/>
          </p:nvPr>
        </p:nvSpPr>
        <p:spPr>
          <a:xfrm>
            <a:off x="360000" y="5438400"/>
            <a:ext cx="3819000" cy="98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63371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">
  <p:cSld name="8_Финальный слайд">
    <p:bg>
      <p:bgPr>
        <a:solidFill>
          <a:srgbClr val="4BD0A0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14"/>
          <p:cNvGrpSpPr/>
          <p:nvPr/>
        </p:nvGrpSpPr>
        <p:grpSpPr>
          <a:xfrm>
            <a:off x="2632800" y="482600"/>
            <a:ext cx="12755517" cy="6375400"/>
            <a:chOff x="3949200" y="723900"/>
            <a:chExt cx="19133275" cy="9563100"/>
          </a:xfrm>
        </p:grpSpPr>
        <p:sp>
          <p:nvSpPr>
            <p:cNvPr id="254" name="Google Shape;254;p14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56" name="Google Shape;256;p14"/>
          <p:cNvSpPr txBox="1">
            <a:spLocks noGrp="1"/>
          </p:cNvSpPr>
          <p:nvPr>
            <p:ph type="subTitle" idx="1"/>
          </p:nvPr>
        </p:nvSpPr>
        <p:spPr>
          <a:xfrm>
            <a:off x="360000" y="5438400"/>
            <a:ext cx="3819000" cy="98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4"/>
          <p:cNvSpPr txBox="1">
            <a:spLocks noGrp="1"/>
          </p:cNvSpPr>
          <p:nvPr>
            <p:ph type="subTitle" idx="2"/>
          </p:nvPr>
        </p:nvSpPr>
        <p:spPr>
          <a:xfrm>
            <a:off x="5636144" y="5939283"/>
            <a:ext cx="2364800" cy="488000"/>
          </a:xfrm>
          <a:prstGeom prst="rect">
            <a:avLst/>
          </a:prstGeom>
        </p:spPr>
        <p:txBody>
          <a:bodyPr spcFirstLastPara="1" wrap="square" lIns="144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subTitle" idx="3"/>
          </p:nvPr>
        </p:nvSpPr>
        <p:spPr>
          <a:xfrm>
            <a:off x="8483900" y="5939283"/>
            <a:ext cx="2364800" cy="488000"/>
          </a:xfrm>
          <a:prstGeom prst="rect">
            <a:avLst/>
          </a:prstGeom>
        </p:spPr>
        <p:txBody>
          <a:bodyPr spcFirstLastPara="1" wrap="square" lIns="144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9" name="Google Shape;259;p14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60" name="Google Shape;260;p1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64" name="Google Shape;264;p14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3297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65" name="Google Shape;265;p14"/>
          <p:cNvGrpSpPr/>
          <p:nvPr/>
        </p:nvGrpSpPr>
        <p:grpSpPr>
          <a:xfrm>
            <a:off x="7993304" y="5932050"/>
            <a:ext cx="494505" cy="494505"/>
            <a:chOff x="1190625" y="193738"/>
            <a:chExt cx="4905800" cy="4905800"/>
          </a:xfrm>
        </p:grpSpPr>
        <p:sp>
          <p:nvSpPr>
            <p:cNvPr id="266" name="Google Shape;266;p14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268" name="Google Shape;268;p14"/>
          <p:cNvGrpSpPr/>
          <p:nvPr/>
        </p:nvGrpSpPr>
        <p:grpSpPr>
          <a:xfrm>
            <a:off x="5131901" y="5933332"/>
            <a:ext cx="493726" cy="493726"/>
            <a:chOff x="1190625" y="238125"/>
            <a:chExt cx="5186200" cy="5186200"/>
          </a:xfrm>
        </p:grpSpPr>
        <p:sp>
          <p:nvSpPr>
            <p:cNvPr id="269" name="Google Shape;269;p14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2761650" y="1809150"/>
              <a:ext cx="2137575" cy="2178450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271" name="Google Shape;271;p14"/>
          <p:cNvGrpSpPr/>
          <p:nvPr/>
        </p:nvGrpSpPr>
        <p:grpSpPr>
          <a:xfrm>
            <a:off x="11651734" y="6250314"/>
            <a:ext cx="344717" cy="353773"/>
            <a:chOff x="238125" y="2432825"/>
            <a:chExt cx="779550" cy="781875"/>
          </a:xfrm>
        </p:grpSpPr>
        <p:sp>
          <p:nvSpPr>
            <p:cNvPr id="272" name="Google Shape;272;p1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2065663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 2">
  <p:cSld name="8_Финальный слайд 2">
    <p:bg>
      <p:bgPr>
        <a:solidFill>
          <a:srgbClr val="4BD0A0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15"/>
          <p:cNvGrpSpPr/>
          <p:nvPr/>
        </p:nvGrpSpPr>
        <p:grpSpPr>
          <a:xfrm>
            <a:off x="2632800" y="482600"/>
            <a:ext cx="12755517" cy="6375400"/>
            <a:chOff x="3949200" y="723900"/>
            <a:chExt cx="19133275" cy="9563100"/>
          </a:xfrm>
        </p:grpSpPr>
        <p:sp>
          <p:nvSpPr>
            <p:cNvPr id="278" name="Google Shape;278;p15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80" name="Google Shape;280;p15"/>
          <p:cNvSpPr txBox="1">
            <a:spLocks noGrp="1"/>
          </p:cNvSpPr>
          <p:nvPr>
            <p:ph type="subTitle" idx="1"/>
          </p:nvPr>
        </p:nvSpPr>
        <p:spPr>
          <a:xfrm>
            <a:off x="866600" y="3952483"/>
            <a:ext cx="2371400" cy="488000"/>
          </a:xfrm>
          <a:prstGeom prst="rect">
            <a:avLst/>
          </a:prstGeom>
        </p:spPr>
        <p:txBody>
          <a:bodyPr spcFirstLastPara="1" wrap="square" lIns="180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81" name="Google Shape;281;p15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82" name="Google Shape;282;p1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86" name="Google Shape;286;p15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8575200" cy="3297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87" name="Google Shape;287;p15"/>
          <p:cNvGrpSpPr/>
          <p:nvPr/>
        </p:nvGrpSpPr>
        <p:grpSpPr>
          <a:xfrm>
            <a:off x="11651734" y="6250314"/>
            <a:ext cx="344717" cy="353773"/>
            <a:chOff x="238125" y="2432825"/>
            <a:chExt cx="779550" cy="781875"/>
          </a:xfrm>
        </p:grpSpPr>
        <p:sp>
          <p:nvSpPr>
            <p:cNvPr id="288" name="Google Shape;288;p1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292" name="Google Shape;292;p15"/>
          <p:cNvGrpSpPr/>
          <p:nvPr/>
        </p:nvGrpSpPr>
        <p:grpSpPr>
          <a:xfrm>
            <a:off x="367864" y="4608815"/>
            <a:ext cx="499083" cy="499083"/>
            <a:chOff x="1190625" y="193738"/>
            <a:chExt cx="4905800" cy="4905800"/>
          </a:xfrm>
        </p:grpSpPr>
        <p:sp>
          <p:nvSpPr>
            <p:cNvPr id="293" name="Google Shape;293;p15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</a:endParaRPr>
            </a:p>
          </p:txBody>
        </p:sp>
      </p:grpSp>
      <p:grpSp>
        <p:nvGrpSpPr>
          <p:cNvPr id="295" name="Google Shape;295;p15"/>
          <p:cNvGrpSpPr/>
          <p:nvPr/>
        </p:nvGrpSpPr>
        <p:grpSpPr>
          <a:xfrm>
            <a:off x="367412" y="3950393"/>
            <a:ext cx="499181" cy="499181"/>
            <a:chOff x="7019517" y="8956750"/>
            <a:chExt cx="684060" cy="684060"/>
          </a:xfrm>
        </p:grpSpPr>
        <p:sp>
          <p:nvSpPr>
            <p:cNvPr id="296" name="Google Shape;296;p15"/>
            <p:cNvSpPr/>
            <p:nvPr/>
          </p:nvSpPr>
          <p:spPr>
            <a:xfrm>
              <a:off x="7019517" y="8956750"/>
              <a:ext cx="684060" cy="68406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7226735" y="9163968"/>
              <a:ext cx="281946" cy="287338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298" name="Google Shape;298;p15"/>
          <p:cNvSpPr txBox="1">
            <a:spLocks noGrp="1"/>
          </p:cNvSpPr>
          <p:nvPr>
            <p:ph type="subTitle" idx="2"/>
          </p:nvPr>
        </p:nvSpPr>
        <p:spPr>
          <a:xfrm>
            <a:off x="866500" y="4612800"/>
            <a:ext cx="2371400" cy="488000"/>
          </a:xfrm>
          <a:prstGeom prst="rect">
            <a:avLst/>
          </a:prstGeom>
        </p:spPr>
        <p:txBody>
          <a:bodyPr spcFirstLastPara="1" wrap="square" lIns="180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15"/>
          <p:cNvSpPr txBox="1">
            <a:spLocks noGrp="1"/>
          </p:cNvSpPr>
          <p:nvPr>
            <p:ph type="subTitle" idx="3"/>
          </p:nvPr>
        </p:nvSpPr>
        <p:spPr>
          <a:xfrm>
            <a:off x="360000" y="5438400"/>
            <a:ext cx="3819000" cy="98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49484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">
  <p:cSld name="2_Слайд раздел">
    <p:bg>
      <p:bgPr>
        <a:solidFill>
          <a:srgbClr val="4BD0A0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16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02" name="Google Shape;302;p1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06" name="Google Shape;306;p16"/>
          <p:cNvSpPr/>
          <p:nvPr/>
        </p:nvSpPr>
        <p:spPr>
          <a:xfrm>
            <a:off x="6897867" y="-4625"/>
            <a:ext cx="5294200" cy="5256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07" name="Google Shape;307;p16"/>
          <p:cNvSpPr/>
          <p:nvPr/>
        </p:nvSpPr>
        <p:spPr>
          <a:xfrm>
            <a:off x="5782300" y="4346200"/>
            <a:ext cx="2510400" cy="25108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08" name="Google Shape;308;p16"/>
          <p:cNvSpPr txBox="1">
            <a:spLocks noGrp="1"/>
          </p:cNvSpPr>
          <p:nvPr>
            <p:ph type="subTitle" idx="1"/>
          </p:nvPr>
        </p:nvSpPr>
        <p:spPr>
          <a:xfrm>
            <a:off x="6096000" y="5096400"/>
            <a:ext cx="1894400" cy="9996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Proxima Nova Semibold"/>
              <a:buNone/>
              <a:defRPr sz="6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9pPr>
          </a:lstStyle>
          <a:p>
            <a:endParaRPr/>
          </a:p>
        </p:txBody>
      </p:sp>
      <p:sp>
        <p:nvSpPr>
          <p:cNvPr id="309" name="Google Shape;309;p16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8575200" cy="3134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9383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2">
  <p:cSld name="2_Слайд раздел 2">
    <p:bg>
      <p:bgPr>
        <a:solidFill>
          <a:srgbClr val="4BD0A0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7"/>
          <p:cNvSpPr/>
          <p:nvPr/>
        </p:nvSpPr>
        <p:spPr>
          <a:xfrm>
            <a:off x="8906942" y="2654663"/>
            <a:ext cx="3769800" cy="37698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12" name="Google Shape;312;p17"/>
          <p:cNvSpPr/>
          <p:nvPr/>
        </p:nvSpPr>
        <p:spPr>
          <a:xfrm>
            <a:off x="5136057" y="2640417"/>
            <a:ext cx="3769800" cy="3769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5136050" y="3624000"/>
            <a:ext cx="3807000" cy="1814400"/>
          </a:xfrm>
          <a:prstGeom prst="rect">
            <a:avLst/>
          </a:prstGeom>
        </p:spPr>
        <p:txBody>
          <a:bodyPr spcFirstLastPara="1" wrap="square" lIns="0" tIns="576000" rIns="91425" bIns="0" anchor="t" anchorCtr="0">
            <a:noAutofit/>
          </a:bodyPr>
          <a:lstStyle>
            <a:lvl1pPr lvl="0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roxima Nova Semibold"/>
              <a:buNone/>
              <a:defRPr sz="64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9pPr>
          </a:lstStyle>
          <a:p>
            <a:endParaRPr/>
          </a:p>
        </p:txBody>
      </p:sp>
      <p:grpSp>
        <p:nvGrpSpPr>
          <p:cNvPr id="314" name="Google Shape;314;p17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15" name="Google Shape;315;p1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19" name="Google Shape;319;p17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2808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061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1">
  <p:cSld name="2_Слайд раздел 3_1">
    <p:bg>
      <p:bgPr>
        <a:solidFill>
          <a:srgbClr val="4BD0A0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8"/>
          <p:cNvSpPr/>
          <p:nvPr/>
        </p:nvSpPr>
        <p:spPr>
          <a:xfrm>
            <a:off x="0" y="3379208"/>
            <a:ext cx="3048000" cy="3048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6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64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2" name="Google Shape;322;p18"/>
          <p:cNvSpPr/>
          <p:nvPr/>
        </p:nvSpPr>
        <p:spPr>
          <a:xfrm>
            <a:off x="6095912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23" name="Google Shape;323;p18"/>
          <p:cNvSpPr/>
          <p:nvPr/>
        </p:nvSpPr>
        <p:spPr>
          <a:xfrm>
            <a:off x="9143985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24" name="Google Shape;324;p18"/>
          <p:cNvSpPr/>
          <p:nvPr/>
        </p:nvSpPr>
        <p:spPr>
          <a:xfrm>
            <a:off x="3048000" y="3379308"/>
            <a:ext cx="3047800" cy="30478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grpSp>
        <p:nvGrpSpPr>
          <p:cNvPr id="325" name="Google Shape;325;p18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26" name="Google Shape;326;p1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27" name="Google Shape;327;p1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28" name="Google Shape;328;p1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29" name="Google Shape;329;p1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30" name="Google Shape;330;p18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2808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264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2">
  <p:cSld name="2_Слайд раздел 3_2">
    <p:bg>
      <p:bgPr>
        <a:solidFill>
          <a:srgbClr val="4BD0A0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"/>
          <p:cNvSpPr/>
          <p:nvPr/>
        </p:nvSpPr>
        <p:spPr>
          <a:xfrm>
            <a:off x="6095912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33" name="Google Shape;333;p19"/>
          <p:cNvSpPr/>
          <p:nvPr/>
        </p:nvSpPr>
        <p:spPr>
          <a:xfrm>
            <a:off x="9143985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34" name="Google Shape;334;p19"/>
          <p:cNvSpPr/>
          <p:nvPr/>
        </p:nvSpPr>
        <p:spPr>
          <a:xfrm>
            <a:off x="0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35" name="Google Shape;335;p19"/>
          <p:cNvSpPr/>
          <p:nvPr/>
        </p:nvSpPr>
        <p:spPr>
          <a:xfrm>
            <a:off x="3048000" y="3379308"/>
            <a:ext cx="3047800" cy="3047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6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64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36" name="Google Shape;336;p19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37" name="Google Shape;337;p1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38" name="Google Shape;338;p1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39" name="Google Shape;339;p1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0" name="Google Shape;340;p1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41" name="Google Shape;341;p19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2808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659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3">
  <p:cSld name="2_Слайд раздел 3_3">
    <p:bg>
      <p:bgPr>
        <a:solidFill>
          <a:srgbClr val="4BD0A0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0"/>
          <p:cNvSpPr/>
          <p:nvPr/>
        </p:nvSpPr>
        <p:spPr>
          <a:xfrm>
            <a:off x="9143985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44" name="Google Shape;344;p20"/>
          <p:cNvSpPr/>
          <p:nvPr/>
        </p:nvSpPr>
        <p:spPr>
          <a:xfrm>
            <a:off x="0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45" name="Google Shape;345;p20"/>
          <p:cNvSpPr/>
          <p:nvPr/>
        </p:nvSpPr>
        <p:spPr>
          <a:xfrm>
            <a:off x="6095795" y="3379208"/>
            <a:ext cx="3048000" cy="3048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6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64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3048000" y="3379308"/>
            <a:ext cx="3047800" cy="30478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grpSp>
        <p:nvGrpSpPr>
          <p:cNvPr id="347" name="Google Shape;347;p20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48" name="Google Shape;348;p2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2808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683325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33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4">
  <p:cSld name="2_Слайд раздел 3_4">
    <p:bg>
      <p:bgPr>
        <a:solidFill>
          <a:srgbClr val="4BD0A0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1"/>
          <p:cNvSpPr/>
          <p:nvPr/>
        </p:nvSpPr>
        <p:spPr>
          <a:xfrm>
            <a:off x="0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55" name="Google Shape;355;p21"/>
          <p:cNvSpPr/>
          <p:nvPr/>
        </p:nvSpPr>
        <p:spPr>
          <a:xfrm>
            <a:off x="3048000" y="3379308"/>
            <a:ext cx="3047800" cy="30478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56" name="Google Shape;356;p21"/>
          <p:cNvSpPr/>
          <p:nvPr/>
        </p:nvSpPr>
        <p:spPr>
          <a:xfrm>
            <a:off x="6095912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57" name="Google Shape;357;p21"/>
          <p:cNvSpPr/>
          <p:nvPr/>
        </p:nvSpPr>
        <p:spPr>
          <a:xfrm>
            <a:off x="9143985" y="3379208"/>
            <a:ext cx="3048000" cy="3048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6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64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58" name="Google Shape;358;p21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59" name="Google Shape;359;p2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63" name="Google Shape;363;p21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2808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1379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Вертикальный список">
  <p:cSld name="3_Вертикальный список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4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3" name="Google Shape;23;p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367900" y="1478400"/>
            <a:ext cx="8575200" cy="4785600"/>
          </a:xfrm>
          <a:prstGeom prst="rect">
            <a:avLst/>
          </a:prstGeom>
          <a:noFill/>
        </p:spPr>
        <p:txBody>
          <a:bodyPr spcFirstLastPara="1" wrap="square" lIns="0" tIns="108000" rIns="0" bIns="0" anchor="t" anchorCtr="0">
            <a:noAutofit/>
          </a:bodyPr>
          <a:lstStyle>
            <a:lvl1pPr marL="304815" lvl="0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2000"/>
            </a:lvl1pPr>
            <a:lvl2pPr marL="609630" lvl="1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2000"/>
            </a:lvl2pPr>
            <a:lvl3pPr marL="914446" lvl="2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2000"/>
            </a:lvl3pPr>
            <a:lvl4pPr marL="1219261" lvl="3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2000"/>
            </a:lvl4pPr>
            <a:lvl5pPr marL="1524076" lvl="4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2000"/>
            </a:lvl5pPr>
            <a:lvl6pPr marL="1828891" lvl="5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2000"/>
            </a:lvl6pPr>
            <a:lvl7pPr marL="2133707" lvl="6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2000"/>
            </a:lvl7pPr>
            <a:lvl8pPr marL="2438522" lvl="7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2000"/>
            </a:lvl8pPr>
            <a:lvl9pPr marL="2743337" lvl="8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5400" cy="98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0" name="Google Shape;30;p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116677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с изображением">
  <p:cSld name="1_Титульный слайд с изображением">
    <p:bg>
      <p:bgPr>
        <a:solidFill>
          <a:srgbClr val="4BD0A0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2"/>
          <p:cNvSpPr/>
          <p:nvPr/>
        </p:nvSpPr>
        <p:spPr>
          <a:xfrm>
            <a:off x="6096000" y="331200"/>
            <a:ext cx="5609000" cy="5608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66" name="Google Shape;366;p22"/>
          <p:cNvSpPr/>
          <p:nvPr/>
        </p:nvSpPr>
        <p:spPr>
          <a:xfrm>
            <a:off x="6401840" y="840000"/>
            <a:ext cx="5577200" cy="55770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67" name="Google Shape;367;p22"/>
          <p:cNvSpPr txBox="1"/>
          <p:nvPr/>
        </p:nvSpPr>
        <p:spPr>
          <a:xfrm>
            <a:off x="7208100" y="3373817"/>
            <a:ext cx="36406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пунктирный радиус)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68" name="Google Shape;368;p22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69" name="Google Shape;369;p2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73" name="Google Shape;373;p22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6669600" cy="3134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2"/>
          <p:cNvSpPr/>
          <p:nvPr/>
        </p:nvSpPr>
        <p:spPr>
          <a:xfrm>
            <a:off x="12515367" y="488967"/>
            <a:ext cx="3050400" cy="46182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Поместите квадратное изображение на слайд, затем с помощью инструмента </a:t>
            </a:r>
            <a:r>
              <a:rPr lang="ru" sz="1200" b="1"/>
              <a:t>Обрезка</a:t>
            </a:r>
            <a:r>
              <a:rPr lang="ru" sz="1200"/>
              <a:t> выберете обрезку с помощью овала.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Переместите изображение в 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 sz="1200">
                <a:solidFill>
                  <a:schemeClr val="dk1"/>
                </a:solidFill>
              </a:rPr>
              <a:t>область для фотографии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 sz="1200"/>
              <a:t> и подберите его размер, чтобы оно закрывало собой пунктирную линию.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375" name="Google Shape;37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629384" y="3460800"/>
            <a:ext cx="2736617" cy="1534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9379" y="1090585"/>
            <a:ext cx="2736623" cy="13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2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378" name="Google Shape;378;p22"/>
          <p:cNvSpPr txBox="1">
            <a:spLocks noGrp="1"/>
          </p:cNvSpPr>
          <p:nvPr>
            <p:ph type="subTitle" idx="1"/>
          </p:nvPr>
        </p:nvSpPr>
        <p:spPr>
          <a:xfrm>
            <a:off x="360000" y="5438400"/>
            <a:ext cx="3819000" cy="98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75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Слайд с картинкой">
  <p:cSld name="3_Слайд с картинкой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6117021" y="1989021"/>
            <a:ext cx="5680800" cy="3429600"/>
          </a:xfrm>
          <a:prstGeom prst="roundRect">
            <a:avLst>
              <a:gd name="adj" fmla="val 6404"/>
            </a:avLst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grpSp>
        <p:nvGrpSpPr>
          <p:cNvPr id="36" name="Google Shape;36;p5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7" name="Google Shape;37;p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5400" cy="98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grpSp>
        <p:nvGrpSpPr>
          <p:cNvPr id="42" name="Google Shape;42;p5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43" name="Google Shape;43;p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47" name="Google Shape;47;p5"/>
          <p:cNvSpPr txBox="1"/>
          <p:nvPr/>
        </p:nvSpPr>
        <p:spPr>
          <a:xfrm>
            <a:off x="7037767" y="3459600"/>
            <a:ext cx="3811000" cy="7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Область для фотографии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пунктирную рамку)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1"/>
          </p:nvPr>
        </p:nvSpPr>
        <p:spPr>
          <a:xfrm>
            <a:off x="367900" y="6264000"/>
            <a:ext cx="4764000" cy="1632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933">
                <a:solidFill>
                  <a:srgbClr val="999999"/>
                </a:solidFill>
              </a:defRPr>
            </a:lvl1pPr>
            <a:lvl2pPr marL="609630" lvl="1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933">
                <a:solidFill>
                  <a:srgbClr val="999999"/>
                </a:solidFill>
              </a:defRPr>
            </a:lvl2pPr>
            <a:lvl3pPr marL="914446" lvl="2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933">
                <a:solidFill>
                  <a:srgbClr val="999999"/>
                </a:solidFill>
              </a:defRPr>
            </a:lvl3pPr>
            <a:lvl4pPr marL="1219261" lvl="3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933">
                <a:solidFill>
                  <a:srgbClr val="999999"/>
                </a:solidFill>
              </a:defRPr>
            </a:lvl4pPr>
            <a:lvl5pPr marL="1524076" lvl="4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933">
                <a:solidFill>
                  <a:srgbClr val="999999"/>
                </a:solidFill>
              </a:defRPr>
            </a:lvl5pPr>
            <a:lvl6pPr marL="1828891" lvl="5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933">
                <a:solidFill>
                  <a:srgbClr val="999999"/>
                </a:solidFill>
              </a:defRPr>
            </a:lvl6pPr>
            <a:lvl7pPr marL="2133707" lvl="6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933">
                <a:solidFill>
                  <a:srgbClr val="999999"/>
                </a:solidFill>
              </a:defRPr>
            </a:lvl7pPr>
            <a:lvl8pPr marL="2438522" lvl="7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933">
                <a:solidFill>
                  <a:srgbClr val="999999"/>
                </a:solidFill>
              </a:defRPr>
            </a:lvl8pPr>
            <a:lvl9pPr marL="2743337" lvl="8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933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12515367" y="488967"/>
            <a:ext cx="3050400" cy="56070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Поместите изображение на слайд, затем </a:t>
            </a:r>
            <a:br>
              <a:rPr lang="ru" sz="1200"/>
            </a:br>
            <a:r>
              <a:rPr lang="ru" sz="1200"/>
              <a:t>с помощью инструмента </a:t>
            </a:r>
            <a:r>
              <a:rPr lang="ru" sz="1200" b="1"/>
              <a:t>Обрезка</a:t>
            </a:r>
            <a:r>
              <a:rPr lang="ru" sz="1200"/>
              <a:t> выберете </a:t>
            </a:r>
            <a:br>
              <a:rPr lang="ru" sz="1200"/>
            </a:br>
            <a:r>
              <a:rPr lang="ru" sz="1200"/>
              <a:t>обрезку с помощью прямоугольника </a:t>
            </a:r>
            <a:br>
              <a:rPr lang="ru" sz="1200"/>
            </a:br>
            <a:r>
              <a:rPr lang="ru" sz="1200"/>
              <a:t>с закруглёнными углами.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Добавьте чёрную обводку в 8 пикселей. Поместите изображение в 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 sz="1200"/>
              <a:t>область для фотографии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 sz="1200"/>
              <a:t> </a:t>
            </a:r>
            <a:br>
              <a:rPr lang="ru" sz="1200"/>
            </a:br>
            <a:r>
              <a:rPr lang="ru" sz="1200"/>
              <a:t>и выровняйте иллюстрацию по заданным направляющим. Изображение должно </a:t>
            </a:r>
            <a:br>
              <a:rPr lang="ru" sz="1200"/>
            </a:br>
            <a:r>
              <a:rPr lang="ru" sz="1200"/>
              <a:t>перекрывать собой пунктирную линию.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50" name="Google Shape;5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629384" y="1286126"/>
            <a:ext cx="2736617" cy="1068089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5"/>
          <p:cNvSpPr txBox="1">
            <a:spLocks noGrp="1"/>
          </p:cNvSpPr>
          <p:nvPr>
            <p:ph type="body" idx="2"/>
          </p:nvPr>
        </p:nvSpPr>
        <p:spPr>
          <a:xfrm>
            <a:off x="367900" y="1478400"/>
            <a:ext cx="4764000" cy="4785600"/>
          </a:xfrm>
          <a:prstGeom prst="rect">
            <a:avLst/>
          </a:prstGeom>
          <a:noFill/>
        </p:spPr>
        <p:txBody>
          <a:bodyPr spcFirstLastPara="1" wrap="square" lIns="0" tIns="108000" rIns="0" bIns="0" anchor="t" anchorCtr="0">
            <a:noAutofit/>
          </a:bodyPr>
          <a:lstStyle>
            <a:lvl1pPr marL="304815" lvl="0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2000"/>
            </a:lvl1pPr>
            <a:lvl2pPr marL="609630" lvl="1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2000"/>
            </a:lvl2pPr>
            <a:lvl3pPr marL="914446" lvl="2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2000"/>
            </a:lvl3pPr>
            <a:lvl4pPr marL="1219261" lvl="3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2000"/>
            </a:lvl4pPr>
            <a:lvl5pPr marL="1524076" lvl="4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2000"/>
            </a:lvl5pPr>
            <a:lvl6pPr marL="1828891" lvl="5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2000"/>
            </a:lvl6pPr>
            <a:lvl7pPr marL="2133707" lvl="6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2000"/>
            </a:lvl7pPr>
            <a:lvl8pPr marL="2438522" lvl="7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2000"/>
            </a:lvl8pPr>
            <a:lvl9pPr marL="2743337" lvl="8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2000"/>
            </a:lvl9pPr>
          </a:lstStyle>
          <a:p>
            <a:endParaRPr/>
          </a:p>
        </p:txBody>
      </p:sp>
      <p:pic>
        <p:nvPicPr>
          <p:cNvPr id="52" name="Google Shape;5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9383" y="3722569"/>
            <a:ext cx="2736616" cy="217993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5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991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 с фотографией">
  <p:cSld name="6_Цитата с фотографие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/>
          <p:nvPr/>
        </p:nvSpPr>
        <p:spPr>
          <a:xfrm>
            <a:off x="728397" y="1499421"/>
            <a:ext cx="4080000" cy="40800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grpSp>
        <p:nvGrpSpPr>
          <p:cNvPr id="56" name="Google Shape;56;p6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57" name="Google Shape;57;p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61" name="Google Shape;61;p6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62" name="Google Shape;62;p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66" name="Google Shape;66;p6"/>
          <p:cNvSpPr/>
          <p:nvPr/>
        </p:nvSpPr>
        <p:spPr>
          <a:xfrm>
            <a:off x="5137821" y="1811734"/>
            <a:ext cx="457916" cy="319577"/>
          </a:xfrm>
          <a:custGeom>
            <a:avLst/>
            <a:gdLst/>
            <a:ahLst/>
            <a:cxnLst/>
            <a:rect l="l" t="t" r="r" b="b"/>
            <a:pathLst>
              <a:path w="273928" h="191173" extrusionOk="0">
                <a:moveTo>
                  <a:pt x="79295" y="0"/>
                </a:moveTo>
                <a:lnTo>
                  <a:pt x="0" y="105246"/>
                </a:lnTo>
                <a:lnTo>
                  <a:pt x="0" y="191172"/>
                </a:lnTo>
                <a:lnTo>
                  <a:pt x="93712" y="191172"/>
                </a:lnTo>
                <a:lnTo>
                  <a:pt x="93712" y="105246"/>
                </a:lnTo>
                <a:lnTo>
                  <a:pt x="122547" y="0"/>
                </a:lnTo>
                <a:close/>
                <a:moveTo>
                  <a:pt x="230676" y="0"/>
                </a:moveTo>
                <a:lnTo>
                  <a:pt x="151381" y="105246"/>
                </a:lnTo>
                <a:lnTo>
                  <a:pt x="151381" y="191172"/>
                </a:lnTo>
                <a:lnTo>
                  <a:pt x="245093" y="191172"/>
                </a:lnTo>
                <a:lnTo>
                  <a:pt x="245093" y="105246"/>
                </a:lnTo>
                <a:lnTo>
                  <a:pt x="273928" y="0"/>
                </a:lnTo>
                <a:close/>
              </a:path>
            </a:pathLst>
          </a:custGeom>
          <a:solidFill>
            <a:srgbClr val="4BD0A0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7" name="Google Shape;67;p6"/>
          <p:cNvSpPr txBox="1"/>
          <p:nvPr/>
        </p:nvSpPr>
        <p:spPr>
          <a:xfrm>
            <a:off x="998177" y="3297600"/>
            <a:ext cx="35464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Google Shape;68;p6"/>
          <p:cNvSpPr txBox="1">
            <a:spLocks noGrp="1"/>
          </p:cNvSpPr>
          <p:nvPr>
            <p:ph type="subTitle" idx="1"/>
          </p:nvPr>
        </p:nvSpPr>
        <p:spPr>
          <a:xfrm>
            <a:off x="5137817" y="4444800"/>
            <a:ext cx="4758000" cy="1488000"/>
          </a:xfrm>
          <a:prstGeom prst="rect">
            <a:avLst/>
          </a:prstGeom>
        </p:spPr>
        <p:txBody>
          <a:bodyPr spcFirstLastPara="1" wrap="square" lIns="0" tIns="198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5137817" y="2301600"/>
            <a:ext cx="5716600" cy="1980000"/>
          </a:xfrm>
          <a:prstGeom prst="rect">
            <a:avLst/>
          </a:prstGeom>
        </p:spPr>
        <p:txBody>
          <a:bodyPr spcFirstLastPara="1" wrap="square" lIns="0" tIns="126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9pPr>
          </a:lstStyle>
          <a:p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12515367" y="488967"/>
            <a:ext cx="3050400" cy="57750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Поместите квадратное изображение на слайд, затем с помощью инструмента </a:t>
            </a:r>
            <a:r>
              <a:rPr lang="ru" sz="1200" b="1"/>
              <a:t>Обрезка</a:t>
            </a:r>
            <a:r>
              <a:rPr lang="ru" sz="1200"/>
              <a:t> выберете обрезку с помощью овала.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Переместите изображение в 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 sz="1200">
                <a:solidFill>
                  <a:schemeClr val="dk1"/>
                </a:solidFill>
              </a:rPr>
              <a:t>область для фотографии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 sz="1200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71" name="Google Shape;7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629379" y="1090585"/>
            <a:ext cx="2736623" cy="13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9383" y="3558800"/>
            <a:ext cx="2547618" cy="25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101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">
  <p:cSld name="6_Цитат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7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76" name="Google Shape;76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80" name="Google Shape;80;p7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81" name="Google Shape;81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8575200" cy="2971200"/>
          </a:xfrm>
          <a:prstGeom prst="rect">
            <a:avLst/>
          </a:prstGeom>
        </p:spPr>
        <p:txBody>
          <a:bodyPr spcFirstLastPara="1" wrap="square" lIns="0" tIns="3600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9600"/>
              <a:buNone/>
              <a:defRPr sz="6400" b="1">
                <a:solidFill>
                  <a:srgbClr val="4BD0A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9pPr>
          </a:lstStyle>
          <a:p>
            <a:endParaRPr/>
          </a:p>
        </p:txBody>
      </p:sp>
      <p:grpSp>
        <p:nvGrpSpPr>
          <p:cNvPr id="86" name="Google Shape;86;p7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87" name="Google Shape;87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91" name="Google Shape;91;p7"/>
          <p:cNvSpPr txBox="1">
            <a:spLocks noGrp="1"/>
          </p:cNvSpPr>
          <p:nvPr>
            <p:ph type="subTitle" idx="1"/>
          </p:nvPr>
        </p:nvSpPr>
        <p:spPr>
          <a:xfrm>
            <a:off x="360000" y="5438400"/>
            <a:ext cx="3819000" cy="98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8050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">
  <p:cSld name="7_Описание спикера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/>
          <p:nvPr/>
        </p:nvSpPr>
        <p:spPr>
          <a:xfrm>
            <a:off x="388927" y="989711"/>
            <a:ext cx="3777600" cy="37776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94" name="Google Shape;94;p8"/>
          <p:cNvSpPr txBox="1"/>
          <p:nvPr/>
        </p:nvSpPr>
        <p:spPr>
          <a:xfrm>
            <a:off x="490633" y="2717050"/>
            <a:ext cx="35658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" name="Google Shape;95;p8"/>
          <p:cNvSpPr txBox="1">
            <a:spLocks noGrp="1"/>
          </p:cNvSpPr>
          <p:nvPr>
            <p:ph type="subTitle" idx="1"/>
          </p:nvPr>
        </p:nvSpPr>
        <p:spPr>
          <a:xfrm>
            <a:off x="5131900" y="2460883"/>
            <a:ext cx="5716800" cy="67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8"/>
          <p:cNvSpPr txBox="1">
            <a:spLocks noGrp="1"/>
          </p:cNvSpPr>
          <p:nvPr>
            <p:ph type="title"/>
          </p:nvPr>
        </p:nvSpPr>
        <p:spPr>
          <a:xfrm>
            <a:off x="5135033" y="1473783"/>
            <a:ext cx="5713600" cy="9910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9pPr>
          </a:lstStyle>
          <a:p>
            <a:endParaRPr/>
          </a:p>
        </p:txBody>
      </p:sp>
      <p:sp>
        <p:nvSpPr>
          <p:cNvPr id="97" name="Google Shape;97;p8"/>
          <p:cNvSpPr txBox="1"/>
          <p:nvPr/>
        </p:nvSpPr>
        <p:spPr>
          <a:xfrm>
            <a:off x="5135033" y="3297889"/>
            <a:ext cx="47552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50" rIns="60950" bIns="6095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latin typeface="Proxima Nova"/>
                <a:ea typeface="Proxima Nova"/>
                <a:cs typeface="Proxima Nova"/>
                <a:sym typeface="Proxima Nova"/>
              </a:rPr>
              <a:t>Аккаунты в соц.сетях</a:t>
            </a:r>
            <a:endParaRPr sz="1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8" name="Google Shape;98;p8"/>
          <p:cNvGrpSpPr/>
          <p:nvPr/>
        </p:nvGrpSpPr>
        <p:grpSpPr>
          <a:xfrm>
            <a:off x="5135040" y="3956882"/>
            <a:ext cx="322801" cy="322801"/>
            <a:chOff x="1190625" y="238125"/>
            <a:chExt cx="4905800" cy="4905800"/>
          </a:xfrm>
        </p:grpSpPr>
        <p:sp>
          <p:nvSpPr>
            <p:cNvPr id="99" name="Google Shape;99;p8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01" name="Google Shape;101;p8"/>
          <p:cNvGrpSpPr/>
          <p:nvPr/>
        </p:nvGrpSpPr>
        <p:grpSpPr>
          <a:xfrm>
            <a:off x="5131672" y="4445956"/>
            <a:ext cx="335720" cy="335720"/>
            <a:chOff x="1190625" y="238125"/>
            <a:chExt cx="5186200" cy="5186200"/>
          </a:xfrm>
        </p:grpSpPr>
        <p:sp>
          <p:nvSpPr>
            <p:cNvPr id="102" name="Google Shape;102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04" name="Google Shape;104;p8"/>
          <p:cNvGrpSpPr/>
          <p:nvPr/>
        </p:nvGrpSpPr>
        <p:grpSpPr>
          <a:xfrm>
            <a:off x="5131803" y="4943681"/>
            <a:ext cx="329151" cy="329151"/>
            <a:chOff x="1190625" y="238125"/>
            <a:chExt cx="5186200" cy="5186200"/>
          </a:xfrm>
        </p:grpSpPr>
        <p:sp>
          <p:nvSpPr>
            <p:cNvPr id="105" name="Google Shape;105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07" name="Google Shape;107;p8"/>
          <p:cNvGrpSpPr/>
          <p:nvPr/>
        </p:nvGrpSpPr>
        <p:grpSpPr>
          <a:xfrm>
            <a:off x="5131829" y="5438021"/>
            <a:ext cx="332263" cy="332263"/>
            <a:chOff x="1190625" y="238125"/>
            <a:chExt cx="5186200" cy="5186200"/>
          </a:xfrm>
        </p:grpSpPr>
        <p:sp>
          <p:nvSpPr>
            <p:cNvPr id="108" name="Google Shape;108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10" name="Google Shape;110;p8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11" name="Google Shape;111;p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115" name="Google Shape;115;p8"/>
          <p:cNvSpPr txBox="1">
            <a:spLocks noGrp="1"/>
          </p:cNvSpPr>
          <p:nvPr>
            <p:ph type="subTitle" idx="2"/>
          </p:nvPr>
        </p:nvSpPr>
        <p:spPr>
          <a:xfrm>
            <a:off x="5595350" y="4444023"/>
            <a:ext cx="3347800" cy="3366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8"/>
          <p:cNvSpPr txBox="1">
            <a:spLocks noGrp="1"/>
          </p:cNvSpPr>
          <p:nvPr>
            <p:ph type="subTitle" idx="3"/>
          </p:nvPr>
        </p:nvSpPr>
        <p:spPr>
          <a:xfrm>
            <a:off x="5595350" y="3955073"/>
            <a:ext cx="3347800" cy="3270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8"/>
          <p:cNvSpPr txBox="1">
            <a:spLocks noGrp="1"/>
          </p:cNvSpPr>
          <p:nvPr>
            <p:ph type="subTitle" idx="4"/>
          </p:nvPr>
        </p:nvSpPr>
        <p:spPr>
          <a:xfrm>
            <a:off x="5595350" y="4939331"/>
            <a:ext cx="3347800" cy="3366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8"/>
          <p:cNvSpPr txBox="1">
            <a:spLocks noGrp="1"/>
          </p:cNvSpPr>
          <p:nvPr>
            <p:ph type="subTitle" idx="5"/>
          </p:nvPr>
        </p:nvSpPr>
        <p:spPr>
          <a:xfrm>
            <a:off x="5595350" y="5437798"/>
            <a:ext cx="3347800" cy="3366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2515367" y="488967"/>
            <a:ext cx="3050400" cy="57750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Поместите квадратное изображение на слайд, затем с помощью инструмента </a:t>
            </a:r>
            <a:r>
              <a:rPr lang="ru" sz="1200" b="1"/>
              <a:t>Обрезка</a:t>
            </a:r>
            <a:r>
              <a:rPr lang="ru" sz="1200"/>
              <a:t> выберете обрезку с помощью овала.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Переместите изображение в 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 sz="1200">
                <a:solidFill>
                  <a:schemeClr val="dk1"/>
                </a:solidFill>
              </a:rPr>
              <a:t>область для фотографии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 sz="1200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120" name="Google Shape;12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629379" y="1090585"/>
            <a:ext cx="2736623" cy="13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9383" y="3558800"/>
            <a:ext cx="2547618" cy="25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8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066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 2">
  <p:cSld name="7_Описание спикера 2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"/>
          <p:cNvSpPr/>
          <p:nvPr/>
        </p:nvSpPr>
        <p:spPr>
          <a:xfrm>
            <a:off x="381021" y="342621"/>
            <a:ext cx="2846400" cy="28464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25" name="Google Shape;125;p9"/>
          <p:cNvSpPr txBox="1"/>
          <p:nvPr/>
        </p:nvSpPr>
        <p:spPr>
          <a:xfrm>
            <a:off x="536033" y="1481300"/>
            <a:ext cx="25434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132000" rIns="60950" bIns="609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9"/>
          <p:cNvSpPr txBox="1">
            <a:spLocks noGrp="1"/>
          </p:cNvSpPr>
          <p:nvPr>
            <p:ph type="subTitle" idx="1"/>
          </p:nvPr>
        </p:nvSpPr>
        <p:spPr>
          <a:xfrm>
            <a:off x="4179400" y="1966100"/>
            <a:ext cx="6669200" cy="995400"/>
          </a:xfrm>
          <a:prstGeom prst="rect">
            <a:avLst/>
          </a:prstGeom>
        </p:spPr>
        <p:txBody>
          <a:bodyPr spcFirstLastPara="1" wrap="square" lIns="0" tIns="216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9"/>
          <p:cNvSpPr txBox="1">
            <a:spLocks noGrp="1"/>
          </p:cNvSpPr>
          <p:nvPr>
            <p:ph type="title"/>
          </p:nvPr>
        </p:nvSpPr>
        <p:spPr>
          <a:xfrm>
            <a:off x="4179100" y="653600"/>
            <a:ext cx="6669200" cy="1322400"/>
          </a:xfrm>
          <a:prstGeom prst="rect">
            <a:avLst/>
          </a:prstGeom>
        </p:spPr>
        <p:txBody>
          <a:bodyPr spcFirstLastPara="1" wrap="square" lIns="0" tIns="72000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9pPr>
          </a:lstStyle>
          <a:p>
            <a:endParaRPr/>
          </a:p>
        </p:txBody>
      </p:sp>
      <p:sp>
        <p:nvSpPr>
          <p:cNvPr id="128" name="Google Shape;128;p9"/>
          <p:cNvSpPr txBox="1">
            <a:spLocks noGrp="1"/>
          </p:cNvSpPr>
          <p:nvPr>
            <p:ph type="subTitle" idx="2"/>
          </p:nvPr>
        </p:nvSpPr>
        <p:spPr>
          <a:xfrm>
            <a:off x="4179100" y="3624000"/>
            <a:ext cx="3804000" cy="1814400"/>
          </a:xfrm>
          <a:prstGeom prst="rect">
            <a:avLst/>
          </a:prstGeom>
        </p:spPr>
        <p:txBody>
          <a:bodyPr spcFirstLastPara="1" wrap="square" lIns="0" tIns="180000" rIns="36000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9" name="Google Shape;129;p9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30" name="Google Shape;130;p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134" name="Google Shape;134;p9"/>
          <p:cNvSpPr txBox="1">
            <a:spLocks noGrp="1"/>
          </p:cNvSpPr>
          <p:nvPr>
            <p:ph type="subTitle" idx="3"/>
          </p:nvPr>
        </p:nvSpPr>
        <p:spPr>
          <a:xfrm>
            <a:off x="4642550" y="5603283"/>
            <a:ext cx="2956400" cy="3332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9"/>
          <p:cNvSpPr txBox="1"/>
          <p:nvPr/>
        </p:nvSpPr>
        <p:spPr>
          <a:xfrm>
            <a:off x="367900" y="3648000"/>
            <a:ext cx="1905600" cy="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5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Proxima Nova"/>
                <a:ea typeface="Proxima Nova"/>
                <a:cs typeface="Proxima Nova"/>
                <a:sym typeface="Proxima Nova"/>
              </a:rPr>
              <a:t>О спикере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" name="Google Shape;136;p9"/>
          <p:cNvSpPr txBox="1"/>
          <p:nvPr/>
        </p:nvSpPr>
        <p:spPr>
          <a:xfrm>
            <a:off x="367800" y="5600700"/>
            <a:ext cx="19056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60950" bIns="609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Аккаунты в соц.сетях: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37" name="Google Shape;137;p9"/>
          <p:cNvGrpSpPr/>
          <p:nvPr/>
        </p:nvGrpSpPr>
        <p:grpSpPr>
          <a:xfrm>
            <a:off x="4179402" y="5601787"/>
            <a:ext cx="331301" cy="333267"/>
            <a:chOff x="1190625" y="238125"/>
            <a:chExt cx="4905800" cy="4905800"/>
          </a:xfrm>
        </p:grpSpPr>
        <p:sp>
          <p:nvSpPr>
            <p:cNvPr id="138" name="Google Shape;138;p9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40" name="Google Shape;140;p9"/>
          <p:cNvGrpSpPr/>
          <p:nvPr/>
        </p:nvGrpSpPr>
        <p:grpSpPr>
          <a:xfrm>
            <a:off x="4179217" y="6096124"/>
            <a:ext cx="331677" cy="333645"/>
            <a:chOff x="1190625" y="238125"/>
            <a:chExt cx="5186200" cy="5186200"/>
          </a:xfrm>
        </p:grpSpPr>
        <p:sp>
          <p:nvSpPr>
            <p:cNvPr id="141" name="Google Shape;141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43" name="Google Shape;143;p9"/>
          <p:cNvGrpSpPr/>
          <p:nvPr/>
        </p:nvGrpSpPr>
        <p:grpSpPr>
          <a:xfrm>
            <a:off x="7983026" y="5601642"/>
            <a:ext cx="332378" cy="333645"/>
            <a:chOff x="1190625" y="238125"/>
            <a:chExt cx="5186200" cy="5186200"/>
          </a:xfrm>
        </p:grpSpPr>
        <p:sp>
          <p:nvSpPr>
            <p:cNvPr id="144" name="Google Shape;144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46" name="Google Shape;146;p9"/>
          <p:cNvGrpSpPr/>
          <p:nvPr/>
        </p:nvGrpSpPr>
        <p:grpSpPr>
          <a:xfrm>
            <a:off x="7983026" y="6096170"/>
            <a:ext cx="332378" cy="333645"/>
            <a:chOff x="1190625" y="238125"/>
            <a:chExt cx="5186200" cy="5186200"/>
          </a:xfrm>
        </p:grpSpPr>
        <p:sp>
          <p:nvSpPr>
            <p:cNvPr id="147" name="Google Shape;147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149" name="Google Shape;149;p9"/>
          <p:cNvSpPr txBox="1">
            <a:spLocks noGrp="1"/>
          </p:cNvSpPr>
          <p:nvPr>
            <p:ph type="subTitle" idx="4"/>
          </p:nvPr>
        </p:nvSpPr>
        <p:spPr>
          <a:xfrm>
            <a:off x="4642550" y="6096342"/>
            <a:ext cx="2956400" cy="3332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9"/>
          <p:cNvSpPr txBox="1">
            <a:spLocks noGrp="1"/>
          </p:cNvSpPr>
          <p:nvPr>
            <p:ph type="subTitle" idx="5"/>
          </p:nvPr>
        </p:nvSpPr>
        <p:spPr>
          <a:xfrm>
            <a:off x="8463942" y="6096342"/>
            <a:ext cx="2956400" cy="3332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9"/>
          <p:cNvSpPr txBox="1">
            <a:spLocks noGrp="1"/>
          </p:cNvSpPr>
          <p:nvPr>
            <p:ph type="subTitle" idx="6"/>
          </p:nvPr>
        </p:nvSpPr>
        <p:spPr>
          <a:xfrm>
            <a:off x="8463950" y="5611317"/>
            <a:ext cx="2956400" cy="3214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9"/>
          <p:cNvSpPr txBox="1">
            <a:spLocks noGrp="1"/>
          </p:cNvSpPr>
          <p:nvPr>
            <p:ph type="subTitle" idx="7"/>
          </p:nvPr>
        </p:nvSpPr>
        <p:spPr>
          <a:xfrm>
            <a:off x="7990300" y="3624000"/>
            <a:ext cx="3833800" cy="1814400"/>
          </a:xfrm>
          <a:prstGeom prst="rect">
            <a:avLst/>
          </a:prstGeom>
        </p:spPr>
        <p:txBody>
          <a:bodyPr spcFirstLastPara="1" wrap="square" lIns="0" tIns="180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9"/>
          <p:cNvSpPr/>
          <p:nvPr/>
        </p:nvSpPr>
        <p:spPr>
          <a:xfrm>
            <a:off x="12515367" y="488967"/>
            <a:ext cx="3050400" cy="57750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Поместите квадратное изображение на слайд, затем с помощью инструмента </a:t>
            </a:r>
            <a:r>
              <a:rPr lang="ru" sz="1200" b="1"/>
              <a:t>Обрезка</a:t>
            </a:r>
            <a:r>
              <a:rPr lang="ru" sz="1200"/>
              <a:t> выберете обрезку с помощью овала.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Переместите изображение в 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 sz="1200">
                <a:solidFill>
                  <a:schemeClr val="dk1"/>
                </a:solidFill>
              </a:rPr>
              <a:t>область для фотографии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 sz="1200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154" name="Google Shape;15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629379" y="1090585"/>
            <a:ext cx="2736623" cy="13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9384" y="3624000"/>
            <a:ext cx="2280517" cy="252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9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442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Шесть элементов">
  <p:cSld name="4_Шесть элементов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0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59" name="Google Shape;159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60" name="Google Shape;160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61" name="Google Shape;161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62" name="Google Shape;162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63" name="Google Shape;163;p10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64" name="Google Shape;164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65" name="Google Shape;165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66" name="Google Shape;166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68" name="Google Shape;168;p10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69" name="Google Shape;169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70" name="Google Shape;170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71" name="Google Shape;171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72" name="Google Shape;172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173" name="Google Shape;173;p10"/>
          <p:cNvSpPr txBox="1">
            <a:spLocks noGrp="1"/>
          </p:cNvSpPr>
          <p:nvPr>
            <p:ph type="body" idx="1"/>
          </p:nvPr>
        </p:nvSpPr>
        <p:spPr>
          <a:xfrm>
            <a:off x="360800" y="2301600"/>
            <a:ext cx="2877200" cy="14856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304815" lvl="0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1600"/>
            </a:lvl1pPr>
            <a:lvl2pPr marL="609630" lvl="1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2pPr>
            <a:lvl3pPr marL="914446" lvl="2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3pPr>
            <a:lvl4pPr marL="1219261" lvl="3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4pPr>
            <a:lvl5pPr marL="1524076" lvl="4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5pPr>
            <a:lvl6pPr marL="1828891" lvl="5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6pPr>
            <a:lvl7pPr marL="2133707" lvl="6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7pPr>
            <a:lvl8pPr marL="2438522" lvl="7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8pPr>
            <a:lvl9pPr marL="2743337" lvl="8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9pPr>
          </a:lstStyle>
          <a:p>
            <a:endParaRPr/>
          </a:p>
        </p:txBody>
      </p:sp>
      <p:sp>
        <p:nvSpPr>
          <p:cNvPr id="174" name="Google Shape;174;p10"/>
          <p:cNvSpPr/>
          <p:nvPr/>
        </p:nvSpPr>
        <p:spPr>
          <a:xfrm>
            <a:off x="367150" y="1473200"/>
            <a:ext cx="828000" cy="828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5" name="Google Shape;175;p10"/>
          <p:cNvSpPr/>
          <p:nvPr/>
        </p:nvSpPr>
        <p:spPr>
          <a:xfrm>
            <a:off x="4178483" y="1475500"/>
            <a:ext cx="828000" cy="828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6" name="Google Shape;176;p10"/>
          <p:cNvSpPr/>
          <p:nvPr/>
        </p:nvSpPr>
        <p:spPr>
          <a:xfrm>
            <a:off x="7991083" y="1475500"/>
            <a:ext cx="828000" cy="828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7" name="Google Shape;177;p10"/>
          <p:cNvSpPr/>
          <p:nvPr/>
        </p:nvSpPr>
        <p:spPr>
          <a:xfrm>
            <a:off x="367150" y="3775842"/>
            <a:ext cx="828000" cy="828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8" name="Google Shape;178;p10"/>
          <p:cNvSpPr/>
          <p:nvPr/>
        </p:nvSpPr>
        <p:spPr>
          <a:xfrm>
            <a:off x="4178483" y="3775842"/>
            <a:ext cx="828000" cy="828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9" name="Google Shape;179;p10"/>
          <p:cNvSpPr/>
          <p:nvPr/>
        </p:nvSpPr>
        <p:spPr>
          <a:xfrm>
            <a:off x="7991083" y="3775842"/>
            <a:ext cx="828000" cy="828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80" name="Google Shape;180;p10"/>
          <p:cNvSpPr txBox="1">
            <a:spLocks noGrp="1"/>
          </p:cNvSpPr>
          <p:nvPr>
            <p:ph type="body" idx="2"/>
          </p:nvPr>
        </p:nvSpPr>
        <p:spPr>
          <a:xfrm>
            <a:off x="367900" y="4608000"/>
            <a:ext cx="2877200" cy="18192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304815" lvl="0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1600"/>
            </a:lvl1pPr>
            <a:lvl2pPr marL="609630" lvl="1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2pPr>
            <a:lvl3pPr marL="914446" lvl="2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3pPr>
            <a:lvl4pPr marL="1219261" lvl="3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4pPr>
            <a:lvl5pPr marL="1524076" lvl="4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5pPr>
            <a:lvl6pPr marL="1828891" lvl="5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6pPr>
            <a:lvl7pPr marL="2133707" lvl="6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7pPr>
            <a:lvl8pPr marL="2438522" lvl="7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8pPr>
            <a:lvl9pPr marL="2743337" lvl="8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1" name="Google Shape;181;p10"/>
          <p:cNvSpPr txBox="1">
            <a:spLocks noGrp="1"/>
          </p:cNvSpPr>
          <p:nvPr>
            <p:ph type="body" idx="3"/>
          </p:nvPr>
        </p:nvSpPr>
        <p:spPr>
          <a:xfrm>
            <a:off x="4179100" y="2301600"/>
            <a:ext cx="3030400" cy="14856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304815" lvl="0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1600"/>
            </a:lvl1pPr>
            <a:lvl2pPr marL="609630" lvl="1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2pPr>
            <a:lvl3pPr marL="914446" lvl="2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3pPr>
            <a:lvl4pPr marL="1219261" lvl="3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4pPr>
            <a:lvl5pPr marL="1524076" lvl="4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5pPr>
            <a:lvl6pPr marL="1828891" lvl="5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6pPr>
            <a:lvl7pPr marL="2133707" lvl="6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7pPr>
            <a:lvl8pPr marL="2438522" lvl="7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8pPr>
            <a:lvl9pPr marL="2743337" lvl="8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2" name="Google Shape;182;p10"/>
          <p:cNvSpPr txBox="1">
            <a:spLocks noGrp="1"/>
          </p:cNvSpPr>
          <p:nvPr>
            <p:ph type="body" idx="4"/>
          </p:nvPr>
        </p:nvSpPr>
        <p:spPr>
          <a:xfrm>
            <a:off x="4179083" y="4608000"/>
            <a:ext cx="2858400" cy="18192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304815" lvl="0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1600"/>
            </a:lvl1pPr>
            <a:lvl2pPr marL="609630" lvl="1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2pPr>
            <a:lvl3pPr marL="914446" lvl="2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3pPr>
            <a:lvl4pPr marL="1219261" lvl="3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4pPr>
            <a:lvl5pPr marL="1524076" lvl="4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5pPr>
            <a:lvl6pPr marL="1828891" lvl="5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6pPr>
            <a:lvl7pPr marL="2133707" lvl="6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7pPr>
            <a:lvl8pPr marL="2438522" lvl="7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8pPr>
            <a:lvl9pPr marL="2743337" lvl="8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3" name="Google Shape;183;p10"/>
          <p:cNvSpPr txBox="1">
            <a:spLocks noGrp="1"/>
          </p:cNvSpPr>
          <p:nvPr>
            <p:ph type="body" idx="5"/>
          </p:nvPr>
        </p:nvSpPr>
        <p:spPr>
          <a:xfrm>
            <a:off x="7985333" y="2293700"/>
            <a:ext cx="2877200" cy="14856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304815" lvl="0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1600"/>
            </a:lvl1pPr>
            <a:lvl2pPr marL="609630" lvl="1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2pPr>
            <a:lvl3pPr marL="914446" lvl="2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3pPr>
            <a:lvl4pPr marL="1219261" lvl="3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4pPr>
            <a:lvl5pPr marL="1524076" lvl="4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5pPr>
            <a:lvl6pPr marL="1828891" lvl="5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6pPr>
            <a:lvl7pPr marL="2133707" lvl="6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7pPr>
            <a:lvl8pPr marL="2438522" lvl="7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8pPr>
            <a:lvl9pPr marL="2743337" lvl="8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4" name="Google Shape;184;p10"/>
          <p:cNvSpPr txBox="1">
            <a:spLocks noGrp="1"/>
          </p:cNvSpPr>
          <p:nvPr>
            <p:ph type="body" idx="6"/>
          </p:nvPr>
        </p:nvSpPr>
        <p:spPr>
          <a:xfrm>
            <a:off x="7985333" y="4608000"/>
            <a:ext cx="2877200" cy="18192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304815" lvl="0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1600"/>
            </a:lvl1pPr>
            <a:lvl2pPr marL="609630" lvl="1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2pPr>
            <a:lvl3pPr marL="914446" lvl="2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3pPr>
            <a:lvl4pPr marL="1219261" lvl="3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4pPr>
            <a:lvl5pPr marL="1524076" lvl="4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5pPr>
            <a:lvl6pPr marL="1828891" lvl="5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6pPr>
            <a:lvl7pPr marL="2133707" lvl="6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7pPr>
            <a:lvl8pPr marL="2438522" lvl="7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8pPr>
            <a:lvl9pPr marL="2743337" lvl="8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9pPr>
          </a:lstStyle>
          <a:p>
            <a:endParaRPr/>
          </a:p>
        </p:txBody>
      </p:sp>
      <p:grpSp>
        <p:nvGrpSpPr>
          <p:cNvPr id="185" name="Google Shape;185;p10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86" name="Google Shape;186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88" name="Google Shape;188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89" name="Google Shape;189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190" name="Google Shape;190;p10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9888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0"/>
          <p:cNvSpPr/>
          <p:nvPr/>
        </p:nvSpPr>
        <p:spPr>
          <a:xfrm>
            <a:off x="12515367" y="488967"/>
            <a:ext cx="2347400" cy="2808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Впишите в круг иконку или текстовое </a:t>
            </a:r>
            <a:br>
              <a:rPr lang="ru" sz="1200"/>
            </a:br>
            <a:r>
              <a:rPr lang="ru" sz="1200"/>
              <a:t>значение с размером шрифта 30pt.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192" name="Google Shape;19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580952" y="1398052"/>
            <a:ext cx="1838105" cy="166773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0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377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Три элемента">
  <p:cSld name="4_Три элемента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1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96" name="Google Shape;196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200" name="Google Shape;200;p11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01" name="Google Shape;201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205" name="Google Shape;205;p11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06" name="Google Shape;206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10" name="Google Shape;210;p11"/>
          <p:cNvSpPr txBox="1">
            <a:spLocks noGrp="1"/>
          </p:cNvSpPr>
          <p:nvPr>
            <p:ph type="body" idx="1"/>
          </p:nvPr>
        </p:nvSpPr>
        <p:spPr>
          <a:xfrm>
            <a:off x="367900" y="3947600"/>
            <a:ext cx="3811200" cy="19852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304815" lvl="0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2000"/>
            </a:lvl1pPr>
            <a:lvl2pPr marL="609630" lvl="1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2pPr>
            <a:lvl3pPr marL="914446" lvl="2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3pPr>
            <a:lvl4pPr marL="1219261" lvl="3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2000"/>
            </a:lvl4pPr>
            <a:lvl5pPr marL="1524076" lvl="4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5pPr>
            <a:lvl6pPr marL="1828891" lvl="5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6pPr>
            <a:lvl7pPr marL="2133707" lvl="6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2000"/>
            </a:lvl7pPr>
            <a:lvl8pPr marL="2438522" lvl="7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8pPr>
            <a:lvl9pPr marL="2743337" lvl="8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9pPr>
          </a:lstStyle>
          <a:p>
            <a:endParaRPr/>
          </a:p>
        </p:txBody>
      </p:sp>
      <p:grpSp>
        <p:nvGrpSpPr>
          <p:cNvPr id="211" name="Google Shape;211;p11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12" name="Google Shape;212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16" name="Google Shape;216;p11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9888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1"/>
          <p:cNvSpPr/>
          <p:nvPr/>
        </p:nvSpPr>
        <p:spPr>
          <a:xfrm>
            <a:off x="364800" y="2129350"/>
            <a:ext cx="1656000" cy="165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18" name="Google Shape;218;p11"/>
          <p:cNvSpPr/>
          <p:nvPr/>
        </p:nvSpPr>
        <p:spPr>
          <a:xfrm>
            <a:off x="4179092" y="2132800"/>
            <a:ext cx="1656000" cy="165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19" name="Google Shape;219;p11"/>
          <p:cNvSpPr/>
          <p:nvPr/>
        </p:nvSpPr>
        <p:spPr>
          <a:xfrm>
            <a:off x="7988817" y="2132800"/>
            <a:ext cx="1656000" cy="165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20" name="Google Shape;220;p11"/>
          <p:cNvSpPr txBox="1">
            <a:spLocks noGrp="1"/>
          </p:cNvSpPr>
          <p:nvPr>
            <p:ph type="body" idx="2"/>
          </p:nvPr>
        </p:nvSpPr>
        <p:spPr>
          <a:xfrm>
            <a:off x="4179100" y="3947600"/>
            <a:ext cx="3811200" cy="19852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304815" lvl="0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2000"/>
            </a:lvl1pPr>
            <a:lvl2pPr marL="609630" lvl="1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2pPr>
            <a:lvl3pPr marL="914446" lvl="2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3pPr>
            <a:lvl4pPr marL="1219261" lvl="3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2000"/>
            </a:lvl4pPr>
            <a:lvl5pPr marL="1524076" lvl="4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5pPr>
            <a:lvl6pPr marL="1828891" lvl="5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6pPr>
            <a:lvl7pPr marL="2133707" lvl="6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2000"/>
            </a:lvl7pPr>
            <a:lvl8pPr marL="2438522" lvl="7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8pPr>
            <a:lvl9pPr marL="2743337" lvl="8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21" name="Google Shape;221;p11"/>
          <p:cNvSpPr txBox="1">
            <a:spLocks noGrp="1"/>
          </p:cNvSpPr>
          <p:nvPr>
            <p:ph type="body" idx="3"/>
          </p:nvPr>
        </p:nvSpPr>
        <p:spPr>
          <a:xfrm>
            <a:off x="7990300" y="3947600"/>
            <a:ext cx="3833800" cy="19852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304815" lvl="0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2000"/>
            </a:lvl1pPr>
            <a:lvl2pPr marL="609630" lvl="1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2pPr>
            <a:lvl3pPr marL="914446" lvl="2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3pPr>
            <a:lvl4pPr marL="1219261" lvl="3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2000"/>
            </a:lvl4pPr>
            <a:lvl5pPr marL="1524076" lvl="4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5pPr>
            <a:lvl6pPr marL="1828891" lvl="5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6pPr>
            <a:lvl7pPr marL="2133707" lvl="6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2000"/>
            </a:lvl7pPr>
            <a:lvl8pPr marL="2438522" lvl="7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8pPr>
            <a:lvl9pPr marL="2743337" lvl="8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22" name="Google Shape;222;p11"/>
          <p:cNvSpPr/>
          <p:nvPr/>
        </p:nvSpPr>
        <p:spPr>
          <a:xfrm>
            <a:off x="12515367" y="483600"/>
            <a:ext cx="2347400" cy="29688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Впишите в круг иконку или текстовое </a:t>
            </a:r>
            <a:br>
              <a:rPr lang="ru" sz="1200"/>
            </a:br>
            <a:r>
              <a:rPr lang="ru" sz="1200"/>
              <a:t>значение с размером шрифта 56pt.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223" name="Google Shape;223;p11"/>
          <p:cNvPicPr preferRelativeResize="0"/>
          <p:nvPr/>
        </p:nvPicPr>
        <p:blipFill rotWithShape="1">
          <a:blip r:embed="rId2">
            <a:alphaModFix/>
          </a:blip>
          <a:srcRect l="7544"/>
          <a:stretch/>
        </p:blipFill>
        <p:spPr>
          <a:xfrm>
            <a:off x="12620261" y="1316400"/>
            <a:ext cx="1761283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1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949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Char char="●"/>
              <a:defRPr sz="36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7960512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ic-archive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54"/>
          <p:cNvSpPr/>
          <p:nvPr/>
        </p:nvSpPr>
        <p:spPr>
          <a:xfrm>
            <a:off x="6568919" y="926000"/>
            <a:ext cx="5605800" cy="5605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defTabSz="609630">
              <a:buClr>
                <a:srgbClr val="000000"/>
              </a:buClr>
            </a:pPr>
            <a:endParaRPr sz="9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873" name="Google Shape;873;p54"/>
          <p:cNvPicPr preferRelativeResize="0"/>
          <p:nvPr/>
        </p:nvPicPr>
        <p:blipFill rotWithShape="1">
          <a:blip r:embed="rId3">
            <a:alphaModFix/>
          </a:blip>
          <a:srcRect t="22391" b="10945"/>
          <a:stretch/>
        </p:blipFill>
        <p:spPr>
          <a:xfrm>
            <a:off x="6585400" y="926000"/>
            <a:ext cx="5606600" cy="5607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74" name="Google Shape;874;p54"/>
          <p:cNvSpPr txBox="1"/>
          <p:nvPr/>
        </p:nvSpPr>
        <p:spPr>
          <a:xfrm>
            <a:off x="367900" y="326400"/>
            <a:ext cx="7901114" cy="3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</a:pPr>
            <a:r>
              <a:rPr lang="ru-RU" sz="64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Дипломный проект  </a:t>
            </a:r>
            <a:endParaRPr sz="6400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defTabSz="609630">
              <a:lnSpc>
                <a:spcPct val="80000"/>
              </a:lnSpc>
              <a:buClr>
                <a:srgbClr val="000000"/>
              </a:buClr>
            </a:pPr>
            <a:endParaRPr sz="2000" kern="0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defTabSz="609630">
              <a:lnSpc>
                <a:spcPct val="80000"/>
              </a:lnSpc>
              <a:buClr>
                <a:srgbClr val="000000"/>
              </a:buClr>
            </a:pPr>
            <a:r>
              <a:rPr lang="ru-RU" sz="2000" ker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Разработка готового </a:t>
            </a:r>
            <a:r>
              <a:rPr lang="ru-RU" sz="2000" kern="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решения для задач классификации </a:t>
            </a:r>
          </a:p>
          <a:p>
            <a:pPr defTabSz="609630">
              <a:lnSpc>
                <a:spcPct val="80000"/>
              </a:lnSpc>
              <a:buClr>
                <a:srgbClr val="000000"/>
              </a:buClr>
            </a:pPr>
            <a:r>
              <a:rPr lang="ru-RU" sz="2000" kern="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и </a:t>
            </a:r>
            <a:r>
              <a:rPr lang="ru-RU" sz="2000" kern="0" dirty="0" err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детекции</a:t>
            </a:r>
            <a:r>
              <a:rPr lang="ru-RU" sz="2000" kern="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пигментных поражений кожи </a:t>
            </a:r>
            <a:endParaRPr sz="6400" kern="0" dirty="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875" name="Google Shape;875;p54"/>
          <p:cNvSpPr txBox="1"/>
          <p:nvPr/>
        </p:nvSpPr>
        <p:spPr>
          <a:xfrm>
            <a:off x="367900" y="5769600"/>
            <a:ext cx="3811200" cy="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0950" bIns="0" anchor="b" anchorCtr="0">
            <a:noAutofit/>
          </a:bodyPr>
          <a:lstStyle/>
          <a:p>
            <a:pPr defTabSz="609630">
              <a:buClr>
                <a:srgbClr val="000000"/>
              </a:buClr>
              <a:buSzPts val="1100"/>
            </a:pPr>
            <a:r>
              <a:rPr lang="ru-RU" sz="1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Литау Игорь Сергеевич </a:t>
            </a:r>
            <a:endParaRPr sz="1600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  <a:buSzPts val="1100"/>
            </a:pPr>
            <a:r>
              <a:rPr lang="ru-RU" sz="16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Студен направления </a:t>
            </a:r>
            <a:r>
              <a:rPr lang="en-US" sz="16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DSU-52</a:t>
            </a:r>
            <a:endParaRPr sz="1600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60"/>
          <p:cNvSpPr txBox="1"/>
          <p:nvPr/>
        </p:nvSpPr>
        <p:spPr>
          <a:xfrm>
            <a:off x="214167" y="294868"/>
            <a:ext cx="11763665" cy="49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 defTabSz="60963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ru-RU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Обучение, валидация и тестирование CNN</a:t>
            </a:r>
            <a:endParaRPr kumimoji="0" lang="ru-RU" sz="3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33EAE0CD-9E77-437C-8F89-FE965073D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72303"/>
              </p:ext>
            </p:extLst>
          </p:nvPr>
        </p:nvGraphicFramePr>
        <p:xfrm>
          <a:off x="736389" y="1168910"/>
          <a:ext cx="10719219" cy="5228775"/>
        </p:xfrm>
        <a:graphic>
          <a:graphicData uri="http://schemas.openxmlformats.org/drawingml/2006/table">
            <a:tbl>
              <a:tblPr/>
              <a:tblGrid>
                <a:gridCol w="3199067">
                  <a:extLst>
                    <a:ext uri="{9D8B030D-6E8A-4147-A177-3AD203B41FA5}">
                      <a16:colId xmlns:a16="http://schemas.microsoft.com/office/drawing/2014/main" val="127145379"/>
                    </a:ext>
                  </a:extLst>
                </a:gridCol>
                <a:gridCol w="7520152">
                  <a:extLst>
                    <a:ext uri="{9D8B030D-6E8A-4147-A177-3AD203B41FA5}">
                      <a16:colId xmlns:a16="http://schemas.microsoft.com/office/drawing/2014/main" val="961159335"/>
                    </a:ext>
                  </a:extLst>
                </a:gridCol>
              </a:tblGrid>
              <a:tr h="362355"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>
                          <a:effectLst/>
                        </a:rPr>
                        <a:t>Параметр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>
                          <a:effectLst/>
                        </a:rPr>
                        <a:t>Значение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79360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effectLst/>
                        </a:rPr>
                        <a:t>Размер </a:t>
                      </a:r>
                      <a:r>
                        <a:rPr lang="ru-RU" sz="1400" b="1" dirty="0" err="1">
                          <a:effectLst/>
                        </a:rPr>
                        <a:t>батча</a:t>
                      </a:r>
                      <a:endParaRPr lang="ru-RU" sz="14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038320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Transforming and augmenting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Resize(128, 128), </a:t>
                      </a:r>
                      <a:r>
                        <a:rPr lang="en-US" sz="1400" dirty="0" err="1">
                          <a:effectLst/>
                        </a:rPr>
                        <a:t>RandomHorizontalFlip</a:t>
                      </a:r>
                      <a:r>
                        <a:rPr lang="en-US" sz="1400" dirty="0">
                          <a:effectLst/>
                        </a:rPr>
                        <a:t>, </a:t>
                      </a:r>
                      <a:r>
                        <a:rPr lang="en-US" sz="1400" dirty="0" err="1">
                          <a:effectLst/>
                        </a:rPr>
                        <a:t>RandomVerticalFlip</a:t>
                      </a:r>
                      <a:r>
                        <a:rPr lang="en-US" sz="1400" dirty="0">
                          <a:effectLst/>
                        </a:rPr>
                        <a:t>, Normalize</a:t>
                      </a:r>
                      <a:endParaRPr lang="ru-RU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43586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effectLst/>
                        </a:rPr>
                        <a:t>Количество эпох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5 на этапе выбора лучшей модели</a:t>
                      </a:r>
                    </a:p>
                    <a:p>
                      <a:pPr algn="ctr"/>
                      <a:r>
                        <a:rPr lang="ru-RU" sz="1400" dirty="0">
                          <a:effectLst/>
                        </a:rPr>
                        <a:t>10 на финальном этапе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836825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effectLst/>
                        </a:rPr>
                        <a:t>Функция потерь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CrossEntropyLoss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074994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effectLst/>
                        </a:rPr>
                        <a:t>Оптимизатор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Adam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401630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Learning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844748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Weight Decay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0.00001</a:t>
                      </a:r>
                      <a:endParaRPr lang="ru-RU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824328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effectLst/>
                        </a:rPr>
                        <a:t>Размер обучающего набора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80% от общего набора данных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797386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effectLst/>
                        </a:rPr>
                        <a:t>Размер </a:t>
                      </a:r>
                      <a:r>
                        <a:rPr lang="ru-RU" sz="1400" b="1" dirty="0" err="1">
                          <a:effectLst/>
                        </a:rPr>
                        <a:t>валидационного</a:t>
                      </a:r>
                      <a:r>
                        <a:rPr lang="ru-RU" sz="1400" b="1" dirty="0">
                          <a:effectLst/>
                        </a:rPr>
                        <a:t> набора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5% от общего набора данных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224840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effectLst/>
                        </a:rPr>
                        <a:t>Размер тестового набора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15% от общего набора данных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090848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effectLst/>
                        </a:rPr>
                        <a:t>Метрики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Train Loss, Train Accuracy, Val Loss, Val Accuracy</a:t>
                      </a:r>
                      <a:r>
                        <a:rPr lang="ru-RU" sz="1400" dirty="0">
                          <a:effectLst/>
                        </a:rPr>
                        <a:t>,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ru-RU" sz="1400" dirty="0">
                          <a:effectLst/>
                        </a:rPr>
                        <a:t>матрица ошибок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294281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effectLst/>
                        </a:rPr>
                        <a:t>Логирование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Запись метрик в </a:t>
                      </a:r>
                      <a:r>
                        <a:rPr lang="en-US" sz="1400" dirty="0">
                          <a:effectLst/>
                        </a:rPr>
                        <a:t>CSV </a:t>
                      </a:r>
                      <a:r>
                        <a:rPr lang="ru-RU" sz="1400" dirty="0">
                          <a:effectLst/>
                        </a:rPr>
                        <a:t>файл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453923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effectLst/>
                        </a:rPr>
                        <a:t>Визуализация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Графики потерь (</a:t>
                      </a:r>
                      <a:r>
                        <a:rPr lang="ru-RU" sz="1400" dirty="0" err="1">
                          <a:effectLst/>
                        </a:rPr>
                        <a:t>Loss</a:t>
                      </a:r>
                      <a:r>
                        <a:rPr lang="ru-RU" sz="1400" dirty="0">
                          <a:effectLst/>
                        </a:rPr>
                        <a:t>) и точности (</a:t>
                      </a:r>
                      <a:r>
                        <a:rPr lang="ru-RU" sz="1400" dirty="0" err="1">
                          <a:effectLst/>
                        </a:rPr>
                        <a:t>Accuracy</a:t>
                      </a:r>
                      <a:r>
                        <a:rPr lang="ru-RU" sz="1400" dirty="0">
                          <a:effectLst/>
                        </a:rPr>
                        <a:t>) для </a:t>
                      </a:r>
                      <a:r>
                        <a:rPr lang="en-US" sz="1400" dirty="0">
                          <a:effectLst/>
                        </a:rPr>
                        <a:t>train </a:t>
                      </a:r>
                      <a:r>
                        <a:rPr lang="ru-RU" sz="1400" dirty="0">
                          <a:effectLst/>
                        </a:rPr>
                        <a:t>и </a:t>
                      </a:r>
                      <a:r>
                        <a:rPr lang="en-US" sz="1400" dirty="0" err="1">
                          <a:effectLst/>
                        </a:rPr>
                        <a:t>val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endParaRPr lang="ru-RU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819457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073F7C72-47E7-4561-8501-EABD0086E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2762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430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60"/>
          <p:cNvSpPr txBox="1"/>
          <p:nvPr/>
        </p:nvSpPr>
        <p:spPr>
          <a:xfrm>
            <a:off x="214167" y="294868"/>
            <a:ext cx="11763665" cy="49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 defTabSz="60963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ru-RU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Сравнение метрик и выбор наилучшей CNN</a:t>
            </a:r>
            <a:endParaRPr kumimoji="0" lang="ru-RU" sz="3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73F7C72-47E7-4561-8501-EABD0086E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2762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alt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6F97F146-6B9E-48FF-875C-BB37F52F6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070337"/>
              </p:ext>
            </p:extLst>
          </p:nvPr>
        </p:nvGraphicFramePr>
        <p:xfrm>
          <a:off x="214167" y="1309508"/>
          <a:ext cx="9608035" cy="2546076"/>
        </p:xfrm>
        <a:graphic>
          <a:graphicData uri="http://schemas.openxmlformats.org/drawingml/2006/table">
            <a:tbl>
              <a:tblPr/>
              <a:tblGrid>
                <a:gridCol w="787228">
                  <a:extLst>
                    <a:ext uri="{9D8B030D-6E8A-4147-A177-3AD203B41FA5}">
                      <a16:colId xmlns:a16="http://schemas.microsoft.com/office/drawing/2014/main" val="1957312979"/>
                    </a:ext>
                  </a:extLst>
                </a:gridCol>
                <a:gridCol w="1008994">
                  <a:extLst>
                    <a:ext uri="{9D8B030D-6E8A-4147-A177-3AD203B41FA5}">
                      <a16:colId xmlns:a16="http://schemas.microsoft.com/office/drawing/2014/main" val="2605631482"/>
                    </a:ext>
                  </a:extLst>
                </a:gridCol>
                <a:gridCol w="796158">
                  <a:extLst>
                    <a:ext uri="{9D8B030D-6E8A-4147-A177-3AD203B41FA5}">
                      <a16:colId xmlns:a16="http://schemas.microsoft.com/office/drawing/2014/main" val="4120783410"/>
                    </a:ext>
                  </a:extLst>
                </a:gridCol>
                <a:gridCol w="1056290">
                  <a:extLst>
                    <a:ext uri="{9D8B030D-6E8A-4147-A177-3AD203B41FA5}">
                      <a16:colId xmlns:a16="http://schemas.microsoft.com/office/drawing/2014/main" val="835087497"/>
                    </a:ext>
                  </a:extLst>
                </a:gridCol>
                <a:gridCol w="1103586">
                  <a:extLst>
                    <a:ext uri="{9D8B030D-6E8A-4147-A177-3AD203B41FA5}">
                      <a16:colId xmlns:a16="http://schemas.microsoft.com/office/drawing/2014/main" val="3799645679"/>
                    </a:ext>
                  </a:extLst>
                </a:gridCol>
                <a:gridCol w="827690">
                  <a:extLst>
                    <a:ext uri="{9D8B030D-6E8A-4147-A177-3AD203B41FA5}">
                      <a16:colId xmlns:a16="http://schemas.microsoft.com/office/drawing/2014/main" val="128009406"/>
                    </a:ext>
                  </a:extLst>
                </a:gridCol>
                <a:gridCol w="1064172">
                  <a:extLst>
                    <a:ext uri="{9D8B030D-6E8A-4147-A177-3AD203B41FA5}">
                      <a16:colId xmlns:a16="http://schemas.microsoft.com/office/drawing/2014/main" val="1612085604"/>
                    </a:ext>
                  </a:extLst>
                </a:gridCol>
                <a:gridCol w="1095703">
                  <a:extLst>
                    <a:ext uri="{9D8B030D-6E8A-4147-A177-3AD203B41FA5}">
                      <a16:colId xmlns:a16="http://schemas.microsoft.com/office/drawing/2014/main" val="4228970134"/>
                    </a:ext>
                  </a:extLst>
                </a:gridCol>
                <a:gridCol w="788276">
                  <a:extLst>
                    <a:ext uri="{9D8B030D-6E8A-4147-A177-3AD203B41FA5}">
                      <a16:colId xmlns:a16="http://schemas.microsoft.com/office/drawing/2014/main" val="2854229955"/>
                    </a:ext>
                  </a:extLst>
                </a:gridCol>
                <a:gridCol w="1079938">
                  <a:extLst>
                    <a:ext uri="{9D8B030D-6E8A-4147-A177-3AD203B41FA5}">
                      <a16:colId xmlns:a16="http://schemas.microsoft.com/office/drawing/2014/main" val="2045979149"/>
                    </a:ext>
                  </a:extLst>
                </a:gridCol>
              </a:tblGrid>
              <a:tr h="300716">
                <a:tc rowSpan="2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DenseNet-121</a:t>
                      </a:r>
                      <a:endParaRPr lang="ru-RU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ResNet-101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VGG-13_bn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664397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Precision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F1-Score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Precision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F1-Score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Precision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F1-Score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228266"/>
                  </a:ext>
                </a:extLst>
              </a:tr>
              <a:tr h="18415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62518"/>
                  </a:ext>
                </a:extLst>
              </a:tr>
              <a:tr h="18415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083538"/>
                  </a:ext>
                </a:extLst>
              </a:tr>
              <a:tr h="18025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143107"/>
                  </a:ext>
                </a:extLst>
              </a:tr>
              <a:tr h="18415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656298"/>
                  </a:ext>
                </a:extLst>
              </a:tr>
              <a:tr h="18415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395707"/>
                  </a:ext>
                </a:extLst>
              </a:tr>
              <a:tr h="18415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723604"/>
                  </a:ext>
                </a:extLst>
              </a:tr>
              <a:tr h="18415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934269"/>
                  </a:ext>
                </a:extLst>
              </a:tr>
            </a:tbl>
          </a:graphicData>
        </a:graphic>
      </p:graphicFrame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AE406BD0-D861-405A-8AF3-E71016CFCF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269934"/>
              </p:ext>
            </p:extLst>
          </p:nvPr>
        </p:nvGraphicFramePr>
        <p:xfrm>
          <a:off x="214167" y="4375012"/>
          <a:ext cx="5240702" cy="2346960"/>
        </p:xfrm>
        <a:graphic>
          <a:graphicData uri="http://schemas.openxmlformats.org/drawingml/2006/table">
            <a:tbl>
              <a:tblPr/>
              <a:tblGrid>
                <a:gridCol w="1079141">
                  <a:extLst>
                    <a:ext uri="{9D8B030D-6E8A-4147-A177-3AD203B41FA5}">
                      <a16:colId xmlns:a16="http://schemas.microsoft.com/office/drawing/2014/main" val="1973515364"/>
                    </a:ext>
                  </a:extLst>
                </a:gridCol>
                <a:gridCol w="1481423">
                  <a:extLst>
                    <a:ext uri="{9D8B030D-6E8A-4147-A177-3AD203B41FA5}">
                      <a16:colId xmlns:a16="http://schemas.microsoft.com/office/drawing/2014/main" val="734443861"/>
                    </a:ext>
                  </a:extLst>
                </a:gridCol>
                <a:gridCol w="1347952">
                  <a:extLst>
                    <a:ext uri="{9D8B030D-6E8A-4147-A177-3AD203B41FA5}">
                      <a16:colId xmlns:a16="http://schemas.microsoft.com/office/drawing/2014/main" val="2238362638"/>
                    </a:ext>
                  </a:extLst>
                </a:gridCol>
                <a:gridCol w="1332186">
                  <a:extLst>
                    <a:ext uri="{9D8B030D-6E8A-4147-A177-3AD203B41FA5}">
                      <a16:colId xmlns:a16="http://schemas.microsoft.com/office/drawing/2014/main" val="2097761073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ru-RU" sz="1600" b="1" dirty="0">
                          <a:effectLst/>
                        </a:rPr>
                        <a:t>Метрика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600" b="1" dirty="0">
                          <a:effectLst/>
                        </a:rPr>
                        <a:t>DenseNet-121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600" b="1" dirty="0">
                          <a:effectLst/>
                        </a:rPr>
                        <a:t>ResNet-101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600" b="1" dirty="0">
                          <a:effectLst/>
                        </a:rPr>
                        <a:t>VGG-13_bn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8864655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600" b="1">
                          <a:effectLst/>
                        </a:rPr>
                        <a:t>Test Loss</a:t>
                      </a:r>
                      <a:endParaRPr lang="en-US" sz="16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0.203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0.221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0.288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620774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600" b="1">
                          <a:effectLst/>
                        </a:rPr>
                        <a:t>Accuracy</a:t>
                      </a:r>
                      <a:endParaRPr lang="en-US" sz="16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0.924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>
                          <a:effectLst/>
                        </a:rPr>
                        <a:t>0.921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0.892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790277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600" b="1">
                          <a:effectLst/>
                        </a:rPr>
                        <a:t>Precision</a:t>
                      </a:r>
                      <a:endParaRPr lang="en-US" sz="16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0.93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0.93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0.89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85410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600" b="1">
                          <a:effectLst/>
                        </a:rPr>
                        <a:t>Recall</a:t>
                      </a:r>
                      <a:endParaRPr lang="en-US" sz="16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0.93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0.92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0.89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237207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600" b="1">
                          <a:effectLst/>
                        </a:rPr>
                        <a:t>F1-score</a:t>
                      </a:r>
                      <a:endParaRPr lang="en-US" sz="16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0.93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0.92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0.89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390025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600" b="1">
                          <a:effectLst/>
                        </a:rPr>
                        <a:t>Train Time</a:t>
                      </a:r>
                      <a:endParaRPr lang="en-US" sz="16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29.55 мин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28.9 мин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28.83 мин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779823"/>
                  </a:ext>
                </a:extLst>
              </a:tr>
            </a:tbl>
          </a:graphicData>
        </a:graphic>
      </p:graphicFrame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670A3FB-6DA4-4FEF-A266-059ED5B8B8CB}"/>
              </a:ext>
            </a:extLst>
          </p:cNvPr>
          <p:cNvSpPr/>
          <p:nvPr/>
        </p:nvSpPr>
        <p:spPr>
          <a:xfrm>
            <a:off x="214167" y="906770"/>
            <a:ext cx="3294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Inter"/>
              </a:rPr>
              <a:t>Сравнение метрик по классам:</a:t>
            </a:r>
            <a:endParaRPr lang="ru-RU" b="1" i="0" dirty="0">
              <a:effectLst/>
              <a:latin typeface="Inter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0DEBA4E-D848-4609-8A39-2CF6CDFEDF46}"/>
              </a:ext>
            </a:extLst>
          </p:cNvPr>
          <p:cNvSpPr/>
          <p:nvPr/>
        </p:nvSpPr>
        <p:spPr>
          <a:xfrm>
            <a:off x="214167" y="4005680"/>
            <a:ext cx="28386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Inter"/>
              </a:rPr>
              <a:t>Сравнение общих метрик:</a:t>
            </a:r>
            <a:endParaRPr lang="ru-RU" b="1" i="0" dirty="0">
              <a:effectLst/>
              <a:latin typeface="Inter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B5F606B-093E-42D5-A1BA-55E89AB47CA3}"/>
              </a:ext>
            </a:extLst>
          </p:cNvPr>
          <p:cNvSpPr/>
          <p:nvPr/>
        </p:nvSpPr>
        <p:spPr>
          <a:xfrm>
            <a:off x="5549463" y="4375012"/>
            <a:ext cx="633511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DenseNet-121</a:t>
            </a:r>
            <a:r>
              <a:rPr lang="ru-RU" sz="1400" dirty="0"/>
              <a:t> показывает наилучшие результаты по большинству метрик (</a:t>
            </a:r>
            <a:r>
              <a:rPr lang="ru-RU" sz="1400" dirty="0" err="1"/>
              <a:t>test</a:t>
            </a:r>
            <a:r>
              <a:rPr lang="ru-RU" sz="1400" dirty="0"/>
              <a:t> </a:t>
            </a:r>
            <a:r>
              <a:rPr lang="ru-RU" sz="1400" dirty="0" err="1"/>
              <a:t>loss</a:t>
            </a:r>
            <a:r>
              <a:rPr lang="ru-RU" sz="1400" dirty="0"/>
              <a:t>, </a:t>
            </a:r>
            <a:r>
              <a:rPr lang="ru-RU" sz="1400" dirty="0" err="1"/>
              <a:t>accuracy</a:t>
            </a:r>
            <a:r>
              <a:rPr lang="ru-RU" sz="1400" dirty="0"/>
              <a:t>, </a:t>
            </a:r>
            <a:r>
              <a:rPr lang="ru-RU" sz="1400" dirty="0" err="1"/>
              <a:t>recall</a:t>
            </a:r>
            <a:r>
              <a:rPr lang="ru-RU" sz="1400" dirty="0"/>
              <a:t>, F1-score), несмотря на немного большее время обучения.</a:t>
            </a:r>
          </a:p>
          <a:p>
            <a:pPr algn="just"/>
            <a:r>
              <a:rPr lang="en-US" sz="1400" dirty="0"/>
              <a:t>ResNet-101 </a:t>
            </a:r>
            <a:r>
              <a:rPr lang="ru-RU" sz="1400" dirty="0"/>
              <a:t>близок к </a:t>
            </a:r>
            <a:r>
              <a:rPr lang="en-US" sz="1400" dirty="0"/>
              <a:t>DenseNet-121</a:t>
            </a:r>
            <a:r>
              <a:rPr lang="ru-RU" sz="1400" dirty="0"/>
              <a:t> по </a:t>
            </a:r>
            <a:r>
              <a:rPr lang="ru-RU" sz="1400" dirty="0" err="1"/>
              <a:t>precision</a:t>
            </a:r>
            <a:r>
              <a:rPr lang="ru-RU" sz="1400" dirty="0"/>
              <a:t> и </a:t>
            </a:r>
            <a:r>
              <a:rPr lang="ru-RU" sz="1400" dirty="0" err="1"/>
              <a:t>accuracy</a:t>
            </a:r>
            <a:r>
              <a:rPr lang="ru-RU" sz="1400" dirty="0"/>
              <a:t>, но уступает по </a:t>
            </a:r>
            <a:r>
              <a:rPr lang="ru-RU" sz="1400" dirty="0" err="1"/>
              <a:t>recall</a:t>
            </a:r>
            <a:r>
              <a:rPr lang="ru-RU" sz="1400" dirty="0"/>
              <a:t> и F1-score.</a:t>
            </a:r>
          </a:p>
          <a:p>
            <a:pPr algn="just"/>
            <a:r>
              <a:rPr lang="en-US" sz="1400" dirty="0"/>
              <a:t>VGG-13_bn</a:t>
            </a:r>
            <a:r>
              <a:rPr lang="ru-RU" sz="1400" dirty="0"/>
              <a:t> уступает по всем метрикам, кроме времени обучения.</a:t>
            </a:r>
          </a:p>
          <a:p>
            <a:pPr algn="just"/>
            <a:r>
              <a:rPr lang="ru-RU" sz="1400" dirty="0"/>
              <a:t>Если время обучения не является критичным, </a:t>
            </a:r>
            <a:r>
              <a:rPr lang="en-US" sz="1400" dirty="0"/>
              <a:t>DenseNet-121</a:t>
            </a:r>
            <a:r>
              <a:rPr lang="ru-RU" sz="1400" dirty="0"/>
              <a:t> — лучший выбор. Если важно минимизировать время обучения, можно рассмотреть </a:t>
            </a:r>
            <a:r>
              <a:rPr lang="en-US" sz="1400" dirty="0"/>
              <a:t>ResNet-101</a:t>
            </a:r>
            <a:r>
              <a:rPr lang="ru-RU" sz="1400" dirty="0"/>
              <a:t>, так как он близок по качеству к </a:t>
            </a:r>
            <a:r>
              <a:rPr lang="en-US" sz="1400" dirty="0"/>
              <a:t>DenseNet-121</a:t>
            </a:r>
            <a:r>
              <a:rPr lang="ru-RU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8535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073F7C72-47E7-4561-8501-EABD0086E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2762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alt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BD2FE2-1EF0-4316-9C22-EB66F9F29502}"/>
              </a:ext>
            </a:extLst>
          </p:cNvPr>
          <p:cNvSpPr txBox="1"/>
          <p:nvPr/>
        </p:nvSpPr>
        <p:spPr>
          <a:xfrm>
            <a:off x="658390" y="753868"/>
            <a:ext cx="2764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DenseNet-121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DF823-7990-4886-91D1-A09EE98902A5}"/>
              </a:ext>
            </a:extLst>
          </p:cNvPr>
          <p:cNvSpPr txBox="1"/>
          <p:nvPr/>
        </p:nvSpPr>
        <p:spPr>
          <a:xfrm>
            <a:off x="4880929" y="753868"/>
            <a:ext cx="2430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ResNet-101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53FF01-C2C8-440B-9FDF-A6DDBD9E2CCC}"/>
              </a:ext>
            </a:extLst>
          </p:cNvPr>
          <p:cNvSpPr txBox="1"/>
          <p:nvPr/>
        </p:nvSpPr>
        <p:spPr>
          <a:xfrm>
            <a:off x="8882965" y="753868"/>
            <a:ext cx="2537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VGG</a:t>
            </a:r>
            <a:r>
              <a:rPr lang="ru-RU" sz="2800" dirty="0"/>
              <a:t>-13</a:t>
            </a:r>
            <a:r>
              <a:rPr lang="en-US" sz="2800" dirty="0"/>
              <a:t>_bn</a:t>
            </a:r>
            <a:endParaRPr lang="ru-RU" sz="28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7F28AEC-2D12-436C-8B0D-5A7E6F081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4" y="1394486"/>
            <a:ext cx="3927690" cy="406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A966B7E-3EE7-4DE8-A287-F3724B6CF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153" y="1394486"/>
            <a:ext cx="3927691" cy="406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ADE5C79-2C45-4C8F-A481-D7AD4DC13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735" y="1397342"/>
            <a:ext cx="3927691" cy="406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675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073F7C72-47E7-4561-8501-EABD0086E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2762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alt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4DF6D-EC6E-418F-B24B-30CD6321E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053" y="1123201"/>
            <a:ext cx="3793355" cy="265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FE17396-87C3-4070-A11C-BF0B5E3E1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054" y="3934657"/>
            <a:ext cx="3793354" cy="265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9F43B214-BA06-4A01-8613-C70B1AE4E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123199"/>
            <a:ext cx="3793357" cy="265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0A43749F-DE0C-487A-A66D-7AF80FE9C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3934657"/>
            <a:ext cx="3793357" cy="265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D953D8EF-A0F8-4EE2-97E1-FEC81ED7B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21" y="1123200"/>
            <a:ext cx="3793356" cy="265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1F9299B1-151C-4E3A-8905-FEFDEA5A5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21" y="3934657"/>
            <a:ext cx="3793355" cy="265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CC4FDB-3977-4B2A-A52A-BD510F903766}"/>
              </a:ext>
            </a:extLst>
          </p:cNvPr>
          <p:cNvSpPr txBox="1"/>
          <p:nvPr/>
        </p:nvSpPr>
        <p:spPr>
          <a:xfrm>
            <a:off x="737218" y="445008"/>
            <a:ext cx="2764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DenseNet-121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2D0037-895D-4A47-99AC-F0C807C99E29}"/>
              </a:ext>
            </a:extLst>
          </p:cNvPr>
          <p:cNvSpPr txBox="1"/>
          <p:nvPr/>
        </p:nvSpPr>
        <p:spPr>
          <a:xfrm>
            <a:off x="4959757" y="445008"/>
            <a:ext cx="2430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ResNet-101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CF9173-28BD-4844-B1BC-BB4DEF6DACD2}"/>
              </a:ext>
            </a:extLst>
          </p:cNvPr>
          <p:cNvSpPr txBox="1"/>
          <p:nvPr/>
        </p:nvSpPr>
        <p:spPr>
          <a:xfrm>
            <a:off x="8961793" y="445008"/>
            <a:ext cx="2537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VGG</a:t>
            </a:r>
            <a:r>
              <a:rPr lang="ru-RU" sz="2800" dirty="0"/>
              <a:t>-13</a:t>
            </a:r>
            <a:r>
              <a:rPr lang="en-US" sz="2800" dirty="0"/>
              <a:t>_bn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197407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60"/>
          <p:cNvSpPr txBox="1"/>
          <p:nvPr/>
        </p:nvSpPr>
        <p:spPr>
          <a:xfrm>
            <a:off x="214167" y="294868"/>
            <a:ext cx="11763665" cy="49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 defTabSz="60963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ru-RU" sz="3600" b="1" kern="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Дообучение</a:t>
            </a:r>
            <a:r>
              <a:rPr lang="ru-RU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выбранной CNN и оценка метрик</a:t>
            </a:r>
            <a:endParaRPr kumimoji="0" lang="ru-RU" sz="3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73F7C72-47E7-4561-8501-EABD0086E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2762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alt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90AC3DCD-CDE6-4F90-B4CA-9CD75C973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544584"/>
              </p:ext>
            </p:extLst>
          </p:nvPr>
        </p:nvGraphicFramePr>
        <p:xfrm>
          <a:off x="214167" y="4375012"/>
          <a:ext cx="3435550" cy="2346960"/>
        </p:xfrm>
        <a:graphic>
          <a:graphicData uri="http://schemas.openxmlformats.org/drawingml/2006/table">
            <a:tbl>
              <a:tblPr/>
              <a:tblGrid>
                <a:gridCol w="1079141">
                  <a:extLst>
                    <a:ext uri="{9D8B030D-6E8A-4147-A177-3AD203B41FA5}">
                      <a16:colId xmlns:a16="http://schemas.microsoft.com/office/drawing/2014/main" val="1973515364"/>
                    </a:ext>
                  </a:extLst>
                </a:gridCol>
                <a:gridCol w="2356409">
                  <a:extLst>
                    <a:ext uri="{9D8B030D-6E8A-4147-A177-3AD203B41FA5}">
                      <a16:colId xmlns:a16="http://schemas.microsoft.com/office/drawing/2014/main" val="734443861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ru-RU" sz="1600" b="1" dirty="0">
                          <a:effectLst/>
                        </a:rPr>
                        <a:t>Метрика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600" b="1" dirty="0">
                          <a:effectLst/>
                        </a:rPr>
                        <a:t>DenseNet-121 (10 </a:t>
                      </a:r>
                      <a:r>
                        <a:rPr lang="ru-RU" sz="1600" b="1" dirty="0">
                          <a:effectLst/>
                        </a:rPr>
                        <a:t>эпох</a:t>
                      </a:r>
                      <a:r>
                        <a:rPr lang="en-US" sz="1600" b="1" dirty="0">
                          <a:effectLst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8864655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600" b="1">
                          <a:effectLst/>
                        </a:rPr>
                        <a:t>Test Loss</a:t>
                      </a:r>
                      <a:endParaRPr lang="en-US" sz="16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dirty="0">
                          <a:effectLst/>
                        </a:rPr>
                        <a:t>0.135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620774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600" b="1">
                          <a:effectLst/>
                        </a:rPr>
                        <a:t>Accuracy</a:t>
                      </a:r>
                      <a:endParaRPr lang="en-US" sz="16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dirty="0">
                          <a:effectLst/>
                        </a:rPr>
                        <a:t>0.9</a:t>
                      </a:r>
                      <a:r>
                        <a:rPr lang="en-US" sz="1600" dirty="0">
                          <a:effectLst/>
                        </a:rPr>
                        <a:t>5</a:t>
                      </a:r>
                      <a:endParaRPr lang="ru-RU" sz="16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790277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600" b="1">
                          <a:effectLst/>
                        </a:rPr>
                        <a:t>Precision</a:t>
                      </a:r>
                      <a:endParaRPr lang="en-US" sz="16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dirty="0">
                          <a:effectLst/>
                        </a:rPr>
                        <a:t>0.9</a:t>
                      </a:r>
                      <a:r>
                        <a:rPr lang="en-US" sz="1600" dirty="0">
                          <a:effectLst/>
                        </a:rPr>
                        <a:t>6</a:t>
                      </a:r>
                      <a:endParaRPr lang="ru-RU" sz="16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85410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600" b="1">
                          <a:effectLst/>
                        </a:rPr>
                        <a:t>Recall</a:t>
                      </a:r>
                      <a:endParaRPr lang="en-US" sz="16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dirty="0">
                          <a:effectLst/>
                        </a:rPr>
                        <a:t>0.9</a:t>
                      </a:r>
                      <a:r>
                        <a:rPr lang="en-US" sz="1600" dirty="0">
                          <a:effectLst/>
                        </a:rPr>
                        <a:t>5</a:t>
                      </a:r>
                      <a:endParaRPr lang="ru-RU" sz="16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237207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600" b="1">
                          <a:effectLst/>
                        </a:rPr>
                        <a:t>F1-score</a:t>
                      </a:r>
                      <a:endParaRPr lang="en-US" sz="16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dirty="0">
                          <a:effectLst/>
                        </a:rPr>
                        <a:t>0.9</a:t>
                      </a:r>
                      <a:r>
                        <a:rPr lang="en-US" sz="1600" dirty="0">
                          <a:effectLst/>
                        </a:rPr>
                        <a:t>5</a:t>
                      </a:r>
                      <a:endParaRPr lang="ru-RU" sz="16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390025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600" b="1">
                          <a:effectLst/>
                        </a:rPr>
                        <a:t>Train Time</a:t>
                      </a:r>
                      <a:endParaRPr lang="en-US" sz="16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dirty="0">
                          <a:effectLst/>
                        </a:rPr>
                        <a:t>70.06 мин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779823"/>
                  </a:ext>
                </a:extLst>
              </a:tr>
            </a:tbl>
          </a:graphicData>
        </a:graphic>
      </p:graphicFrame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B813D657-5A33-4EBE-A263-7232D2F2C0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101180"/>
              </p:ext>
            </p:extLst>
          </p:nvPr>
        </p:nvGraphicFramePr>
        <p:xfrm>
          <a:off x="214167" y="1309508"/>
          <a:ext cx="3648670" cy="2546076"/>
        </p:xfrm>
        <a:graphic>
          <a:graphicData uri="http://schemas.openxmlformats.org/drawingml/2006/table">
            <a:tbl>
              <a:tblPr/>
              <a:tblGrid>
                <a:gridCol w="787228">
                  <a:extLst>
                    <a:ext uri="{9D8B030D-6E8A-4147-A177-3AD203B41FA5}">
                      <a16:colId xmlns:a16="http://schemas.microsoft.com/office/drawing/2014/main" val="1957312979"/>
                    </a:ext>
                  </a:extLst>
                </a:gridCol>
                <a:gridCol w="1008994">
                  <a:extLst>
                    <a:ext uri="{9D8B030D-6E8A-4147-A177-3AD203B41FA5}">
                      <a16:colId xmlns:a16="http://schemas.microsoft.com/office/drawing/2014/main" val="2605631482"/>
                    </a:ext>
                  </a:extLst>
                </a:gridCol>
                <a:gridCol w="796158">
                  <a:extLst>
                    <a:ext uri="{9D8B030D-6E8A-4147-A177-3AD203B41FA5}">
                      <a16:colId xmlns:a16="http://schemas.microsoft.com/office/drawing/2014/main" val="4120783410"/>
                    </a:ext>
                  </a:extLst>
                </a:gridCol>
                <a:gridCol w="1056290">
                  <a:extLst>
                    <a:ext uri="{9D8B030D-6E8A-4147-A177-3AD203B41FA5}">
                      <a16:colId xmlns:a16="http://schemas.microsoft.com/office/drawing/2014/main" val="835087497"/>
                    </a:ext>
                  </a:extLst>
                </a:gridCol>
              </a:tblGrid>
              <a:tr h="300716">
                <a:tc rowSpan="2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DenseNet-121</a:t>
                      </a:r>
                      <a:endParaRPr lang="ru-RU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664397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Precision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F1-Score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228266"/>
                  </a:ext>
                </a:extLst>
              </a:tr>
              <a:tr h="18415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62518"/>
                  </a:ext>
                </a:extLst>
              </a:tr>
              <a:tr h="18415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083538"/>
                  </a:ext>
                </a:extLst>
              </a:tr>
              <a:tr h="18025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143107"/>
                  </a:ext>
                </a:extLst>
              </a:tr>
              <a:tr h="18415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656298"/>
                  </a:ext>
                </a:extLst>
              </a:tr>
              <a:tr h="18415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395707"/>
                  </a:ext>
                </a:extLst>
              </a:tr>
              <a:tr h="18415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83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723604"/>
                  </a:ext>
                </a:extLst>
              </a:tr>
              <a:tr h="18415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934269"/>
                  </a:ext>
                </a:extLst>
              </a:tr>
            </a:tbl>
          </a:graphicData>
        </a:graphic>
      </p:graphicFrame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869ED88-6A04-4C6D-99F2-A9D01745F45B}"/>
              </a:ext>
            </a:extLst>
          </p:cNvPr>
          <p:cNvSpPr/>
          <p:nvPr/>
        </p:nvSpPr>
        <p:spPr>
          <a:xfrm>
            <a:off x="7974724" y="3994465"/>
            <a:ext cx="343555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 precision    recall  f1-score   support</a:t>
            </a:r>
          </a:p>
          <a:p>
            <a:endParaRPr lang="en-US" sz="1200" dirty="0"/>
          </a:p>
          <a:p>
            <a:r>
              <a:rPr lang="en-US" sz="1200" dirty="0"/>
              <a:t>           0       0.96      1.00      0.98      1059</a:t>
            </a:r>
          </a:p>
          <a:p>
            <a:r>
              <a:rPr lang="en-US" sz="1200" dirty="0"/>
              <a:t>           1       0.99      0.94      0.97      1063</a:t>
            </a:r>
          </a:p>
          <a:p>
            <a:r>
              <a:rPr lang="en-US" sz="1200" dirty="0"/>
              <a:t>           2       0.87      0.98      0.92      1160</a:t>
            </a:r>
          </a:p>
          <a:p>
            <a:r>
              <a:rPr lang="en-US" sz="1200" dirty="0"/>
              <a:t>           3       1.00      1.00      1.00      1001</a:t>
            </a:r>
          </a:p>
          <a:p>
            <a:r>
              <a:rPr lang="en-US" sz="1200" dirty="0"/>
              <a:t>           4       0.91      0.92      0.92      1177</a:t>
            </a:r>
          </a:p>
          <a:p>
            <a:r>
              <a:rPr lang="en-US" sz="1200" dirty="0"/>
              <a:t>           5       0.98      0.83      0.89      1002</a:t>
            </a:r>
          </a:p>
          <a:p>
            <a:r>
              <a:rPr lang="en-US" sz="1200" dirty="0"/>
              <a:t>           6       1.00      1.00      1.00      1065</a:t>
            </a:r>
          </a:p>
          <a:p>
            <a:endParaRPr lang="en-US" sz="1200" dirty="0"/>
          </a:p>
          <a:p>
            <a:r>
              <a:rPr lang="en-US" sz="1200" dirty="0"/>
              <a:t>    accuracy                           0.95      7527</a:t>
            </a:r>
          </a:p>
          <a:p>
            <a:r>
              <a:rPr lang="en-US" sz="1200" dirty="0"/>
              <a:t>   macro avg       0.96      0.95      0.95      7527</a:t>
            </a:r>
          </a:p>
          <a:p>
            <a:r>
              <a:rPr lang="en-US" sz="1200" dirty="0"/>
              <a:t>weighted avg       0.96      0.95      0.95      7527</a:t>
            </a:r>
            <a:endParaRPr lang="ru-RU" sz="1200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2931D974-2A6B-443B-AB06-4AA465BCA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987" y="1307248"/>
            <a:ext cx="2102834" cy="2178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78FE483F-0753-47D2-A201-368A4E172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599" y="1022788"/>
            <a:ext cx="3435975" cy="240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104AF8D3-D39A-4C4A-9465-21D20676C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599" y="3916638"/>
            <a:ext cx="3435550" cy="240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943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97"/>
          <p:cNvSpPr/>
          <p:nvPr/>
        </p:nvSpPr>
        <p:spPr>
          <a:xfrm>
            <a:off x="-2748000" y="-512500"/>
            <a:ext cx="7883000" cy="78830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defTabSz="609630">
              <a:buClr>
                <a:srgbClr val="000000"/>
              </a:buClr>
            </a:pPr>
            <a:endParaRPr sz="9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69" name="Google Shape;1569;p97"/>
          <p:cNvSpPr txBox="1"/>
          <p:nvPr/>
        </p:nvSpPr>
        <p:spPr>
          <a:xfrm>
            <a:off x="518907" y="1122805"/>
            <a:ext cx="4619296" cy="46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609630">
              <a:lnSpc>
                <a:spcPct val="80000"/>
              </a:lnSpc>
              <a:buClr>
                <a:srgbClr val="323233"/>
              </a:buClr>
              <a:buSzPts val="8600"/>
            </a:pPr>
            <a:r>
              <a:rPr lang="ru-RU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Решение задачи сегментации</a:t>
            </a:r>
            <a:r>
              <a:rPr lang="ru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3600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570" name="Google Shape;1570;p97"/>
          <p:cNvGrpSpPr/>
          <p:nvPr/>
        </p:nvGrpSpPr>
        <p:grpSpPr>
          <a:xfrm>
            <a:off x="11651734" y="6250314"/>
            <a:ext cx="344717" cy="353773"/>
            <a:chOff x="238125" y="2432825"/>
            <a:chExt cx="779550" cy="781875"/>
          </a:xfrm>
        </p:grpSpPr>
        <p:sp>
          <p:nvSpPr>
            <p:cNvPr id="1571" name="Google Shape;1571;p9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9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9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9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5D9D479-1FFA-47A4-B9DD-6832B1697A75}"/>
              </a:ext>
            </a:extLst>
          </p:cNvPr>
          <p:cNvSpPr/>
          <p:nvPr/>
        </p:nvSpPr>
        <p:spPr>
          <a:xfrm>
            <a:off x="5885831" y="2309649"/>
            <a:ext cx="566241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solidFill>
                  <a:srgbClr val="404040"/>
                </a:solidFill>
                <a:latin typeface="Inter"/>
              </a:rPr>
              <a:t>Основные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этапы: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ru-RU" sz="2000" dirty="0">
                <a:solidFill>
                  <a:srgbClr val="404040"/>
                </a:solidFill>
                <a:latin typeface="Inter"/>
              </a:rPr>
              <a:t>Подготовка данных;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Выбор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CNN</a:t>
            </a:r>
            <a:r>
              <a:rPr lang="ru-RU" sz="2000" dirty="0">
                <a:solidFill>
                  <a:srgbClr val="404040"/>
                </a:solidFill>
                <a:latin typeface="Inter"/>
              </a:rPr>
              <a:t>;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Обучение, валидация и тестирование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CNN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;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ru-RU" sz="2000" dirty="0">
                <a:solidFill>
                  <a:srgbClr val="404040"/>
                </a:solidFill>
                <a:latin typeface="Inter"/>
              </a:rPr>
              <a:t>Сравнение метрик и выбор наилучшей </a:t>
            </a:r>
            <a:r>
              <a:rPr lang="en-US" sz="2000" dirty="0">
                <a:solidFill>
                  <a:srgbClr val="404040"/>
                </a:solidFill>
                <a:latin typeface="Inter"/>
              </a:rPr>
              <a:t>CNN</a:t>
            </a:r>
            <a:r>
              <a:rPr lang="ru-RU" sz="2000" dirty="0">
                <a:solidFill>
                  <a:srgbClr val="404040"/>
                </a:solidFill>
                <a:latin typeface="Inter"/>
              </a:rPr>
              <a:t>;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Дообучение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выбранной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CNN 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и оценка метрик.</a:t>
            </a:r>
          </a:p>
        </p:txBody>
      </p:sp>
    </p:spTree>
    <p:extLst>
      <p:ext uri="{BB962C8B-B14F-4D97-AF65-F5344CB8AC3E}">
        <p14:creationId xmlns:p14="http://schemas.microsoft.com/office/powerpoint/2010/main" val="3300101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60"/>
          <p:cNvSpPr txBox="1"/>
          <p:nvPr/>
        </p:nvSpPr>
        <p:spPr>
          <a:xfrm>
            <a:off x="73574" y="523468"/>
            <a:ext cx="4716480" cy="49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ru-RU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Подготовка данных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E858252-8302-468D-852D-81CD395BC114}"/>
              </a:ext>
            </a:extLst>
          </p:cNvPr>
          <p:cNvSpPr/>
          <p:nvPr/>
        </p:nvSpPr>
        <p:spPr>
          <a:xfrm>
            <a:off x="671980" y="2016130"/>
            <a:ext cx="31854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Oversampling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transforming and augmenting</a:t>
            </a:r>
          </a:p>
        </p:txBody>
      </p:sp>
      <p:pic>
        <p:nvPicPr>
          <p:cNvPr id="26" name="Picture 3">
            <a:extLst>
              <a:ext uri="{FF2B5EF4-FFF2-40B4-BE49-F238E27FC236}">
                <a16:creationId xmlns:a16="http://schemas.microsoft.com/office/drawing/2014/main" id="{38C00A53-2BEF-4769-8896-6ED15BDDA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89" y="5238756"/>
            <a:ext cx="1891106" cy="142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CE47813D-2DD2-4822-84D5-46918203B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795" y="5243663"/>
            <a:ext cx="1908616" cy="142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1996;p107">
            <a:extLst>
              <a:ext uri="{FF2B5EF4-FFF2-40B4-BE49-F238E27FC236}">
                <a16:creationId xmlns:a16="http://schemas.microsoft.com/office/drawing/2014/main" id="{37A9C60A-FA5C-4652-8275-D71DCCEF8853}"/>
              </a:ext>
            </a:extLst>
          </p:cNvPr>
          <p:cNvSpPr/>
          <p:nvPr/>
        </p:nvSpPr>
        <p:spPr>
          <a:xfrm rot="16200000">
            <a:off x="2038812" y="5767653"/>
            <a:ext cx="405665" cy="3803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415"/>
                </a:moveTo>
                <a:lnTo>
                  <a:pt x="2459" y="14727"/>
                </a:lnTo>
                <a:lnTo>
                  <a:pt x="8640" y="14727"/>
                </a:lnTo>
                <a:lnTo>
                  <a:pt x="8640" y="1964"/>
                </a:lnTo>
                <a:cubicBezTo>
                  <a:pt x="8640" y="1422"/>
                  <a:pt x="9285" y="982"/>
                  <a:pt x="10080" y="982"/>
                </a:cubicBezTo>
                <a:lnTo>
                  <a:pt x="11520" y="982"/>
                </a:lnTo>
                <a:cubicBezTo>
                  <a:pt x="12315" y="982"/>
                  <a:pt x="12960" y="1422"/>
                  <a:pt x="12960" y="1964"/>
                </a:cubicBezTo>
                <a:lnTo>
                  <a:pt x="12960" y="14727"/>
                </a:lnTo>
                <a:lnTo>
                  <a:pt x="19142" y="14727"/>
                </a:lnTo>
                <a:cubicBezTo>
                  <a:pt x="19142" y="14727"/>
                  <a:pt x="10800" y="20415"/>
                  <a:pt x="10800" y="20415"/>
                </a:cubicBezTo>
                <a:close/>
                <a:moveTo>
                  <a:pt x="20880" y="13745"/>
                </a:moveTo>
                <a:lnTo>
                  <a:pt x="14400" y="13745"/>
                </a:lnTo>
                <a:lnTo>
                  <a:pt x="14400" y="1964"/>
                </a:lnTo>
                <a:cubicBezTo>
                  <a:pt x="14400" y="879"/>
                  <a:pt x="13110" y="0"/>
                  <a:pt x="11520" y="0"/>
                </a:cubicBezTo>
                <a:lnTo>
                  <a:pt x="10080" y="0"/>
                </a:lnTo>
                <a:cubicBezTo>
                  <a:pt x="8490" y="0"/>
                  <a:pt x="7200" y="879"/>
                  <a:pt x="7200" y="1964"/>
                </a:cubicBezTo>
                <a:lnTo>
                  <a:pt x="7200" y="13745"/>
                </a:lnTo>
                <a:lnTo>
                  <a:pt x="720" y="13745"/>
                </a:lnTo>
                <a:cubicBezTo>
                  <a:pt x="323" y="13745"/>
                  <a:pt x="0" y="13966"/>
                  <a:pt x="0" y="14236"/>
                </a:cubicBezTo>
                <a:cubicBezTo>
                  <a:pt x="0" y="14373"/>
                  <a:pt x="81" y="14495"/>
                  <a:pt x="212" y="14584"/>
                </a:cubicBezTo>
                <a:lnTo>
                  <a:pt x="10290" y="21456"/>
                </a:lnTo>
                <a:cubicBezTo>
                  <a:pt x="10421" y="21545"/>
                  <a:pt x="10601" y="21600"/>
                  <a:pt x="10800" y="21600"/>
                </a:cubicBezTo>
                <a:cubicBezTo>
                  <a:pt x="10999" y="21600"/>
                  <a:pt x="11179" y="21545"/>
                  <a:pt x="11310" y="21456"/>
                </a:cubicBezTo>
                <a:lnTo>
                  <a:pt x="21388" y="14584"/>
                </a:lnTo>
                <a:cubicBezTo>
                  <a:pt x="21519" y="14495"/>
                  <a:pt x="21600" y="14373"/>
                  <a:pt x="21600" y="14236"/>
                </a:cubicBezTo>
                <a:cubicBezTo>
                  <a:pt x="21600" y="13966"/>
                  <a:pt x="21277" y="13745"/>
                  <a:pt x="20880" y="137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48" name="Picture 8" descr="Social network free interface icon">
            <a:extLst>
              <a:ext uri="{FF2B5EF4-FFF2-40B4-BE49-F238E27FC236}">
                <a16:creationId xmlns:a16="http://schemas.microsoft.com/office/drawing/2014/main" id="{5CD046BC-9543-4CC8-AD52-5AC57CCDF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890" y="3102004"/>
            <a:ext cx="1727665" cy="172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1025;p60">
            <a:extLst>
              <a:ext uri="{FF2B5EF4-FFF2-40B4-BE49-F238E27FC236}">
                <a16:creationId xmlns:a16="http://schemas.microsoft.com/office/drawing/2014/main" id="{E6E77FC3-FD86-4637-BC68-292C16AAFF1D}"/>
              </a:ext>
            </a:extLst>
          </p:cNvPr>
          <p:cNvSpPr txBox="1"/>
          <p:nvPr/>
        </p:nvSpPr>
        <p:spPr>
          <a:xfrm>
            <a:off x="6478560" y="199401"/>
            <a:ext cx="4716480" cy="49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 defTabSz="60963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ru-RU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Выбор </a:t>
            </a:r>
            <a:r>
              <a:rPr lang="en-US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CNN</a:t>
            </a:r>
            <a:endParaRPr kumimoji="0" lang="ru-RU" sz="3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20" name="Таблица 19">
            <a:extLst>
              <a:ext uri="{FF2B5EF4-FFF2-40B4-BE49-F238E27FC236}">
                <a16:creationId xmlns:a16="http://schemas.microsoft.com/office/drawing/2014/main" id="{DD390B07-7AD2-4CDF-9A6C-A0008E4B27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150576"/>
              </p:ext>
            </p:extLst>
          </p:nvPr>
        </p:nvGraphicFramePr>
        <p:xfrm>
          <a:off x="5383924" y="725214"/>
          <a:ext cx="6495851" cy="5642001"/>
        </p:xfrm>
        <a:graphic>
          <a:graphicData uri="http://schemas.openxmlformats.org/drawingml/2006/table">
            <a:tbl>
              <a:tblPr/>
              <a:tblGrid>
                <a:gridCol w="1544142">
                  <a:extLst>
                    <a:ext uri="{9D8B030D-6E8A-4147-A177-3AD203B41FA5}">
                      <a16:colId xmlns:a16="http://schemas.microsoft.com/office/drawing/2014/main" val="1021971512"/>
                    </a:ext>
                  </a:extLst>
                </a:gridCol>
                <a:gridCol w="2502962">
                  <a:extLst>
                    <a:ext uri="{9D8B030D-6E8A-4147-A177-3AD203B41FA5}">
                      <a16:colId xmlns:a16="http://schemas.microsoft.com/office/drawing/2014/main" val="4198039606"/>
                    </a:ext>
                  </a:extLst>
                </a:gridCol>
                <a:gridCol w="2448747">
                  <a:extLst>
                    <a:ext uri="{9D8B030D-6E8A-4147-A177-3AD203B41FA5}">
                      <a16:colId xmlns:a16="http://schemas.microsoft.com/office/drawing/2014/main" val="1370916561"/>
                    </a:ext>
                  </a:extLst>
                </a:gridCol>
              </a:tblGrid>
              <a:tr h="275896">
                <a:tc>
                  <a:txBody>
                    <a:bodyPr/>
                    <a:lstStyle/>
                    <a:p>
                      <a:pPr algn="l"/>
                      <a:r>
                        <a:rPr lang="ru-RU" sz="1200" b="1" dirty="0">
                          <a:effectLst/>
                        </a:rPr>
                        <a:t>Характеристика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DeepLabV3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U-Net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010334"/>
                  </a:ext>
                </a:extLst>
              </a:tr>
              <a:tr h="1090447">
                <a:tc>
                  <a:txBody>
                    <a:bodyPr/>
                    <a:lstStyle/>
                    <a:p>
                      <a:pPr algn="l"/>
                      <a:r>
                        <a:rPr lang="ru-RU" sz="1200" b="1" dirty="0">
                          <a:effectLst/>
                        </a:rPr>
                        <a:t>Схема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effectLst/>
                      </a:endParaRP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effectLst/>
                      </a:endParaRP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70840"/>
                  </a:ext>
                </a:extLst>
              </a:tr>
              <a:tr h="630629">
                <a:tc>
                  <a:txBody>
                    <a:bodyPr/>
                    <a:lstStyle/>
                    <a:p>
                      <a:r>
                        <a:rPr lang="ru-RU" sz="1200" b="1" dirty="0">
                          <a:effectLst/>
                        </a:rPr>
                        <a:t>Основная идея</a:t>
                      </a:r>
                      <a:endParaRPr lang="ru-RU" sz="1200" dirty="0">
                        <a:effectLst/>
                      </a:endParaRP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Использует атрофированные свертки и ASPP для захвата контекста на разных масштабах.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effectLst/>
                        </a:rPr>
                        <a:t>U-образная архитектура с skip-connections для сохранения деталей.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293642"/>
                  </a:ext>
                </a:extLst>
              </a:tr>
              <a:tr h="441440"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</a:rPr>
                        <a:t>Receptive Field</a:t>
                      </a:r>
                      <a:endParaRPr lang="en-US" sz="1200">
                        <a:effectLst/>
                      </a:endParaRP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Большой, благодаря атрофированным сверткам.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effectLst/>
                        </a:rPr>
                        <a:t>Ограниченный, зависит от глубины сети.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171145"/>
                  </a:ext>
                </a:extLst>
              </a:tr>
              <a:tr h="441440">
                <a:tc>
                  <a:txBody>
                    <a:bodyPr/>
                    <a:lstStyle/>
                    <a:p>
                      <a:r>
                        <a:rPr lang="ru-RU" sz="1200" b="1">
                          <a:effectLst/>
                        </a:rPr>
                        <a:t>Точность</a:t>
                      </a:r>
                      <a:endParaRPr lang="ru-RU" sz="1200">
                        <a:effectLst/>
                      </a:endParaRP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Высокая, особенно на сложных данных.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effectLst/>
                        </a:rPr>
                        <a:t>Хорошая, но может уступать DeepLabV3 на сложных данных.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613911"/>
                  </a:ext>
                </a:extLst>
              </a:tr>
              <a:tr h="441440">
                <a:tc>
                  <a:txBody>
                    <a:bodyPr/>
                    <a:lstStyle/>
                    <a:p>
                      <a:r>
                        <a:rPr lang="ru-RU" sz="1200" b="1">
                          <a:effectLst/>
                        </a:rPr>
                        <a:t>Скорость обучения</a:t>
                      </a:r>
                      <a:endParaRPr lang="ru-RU" sz="1200">
                        <a:effectLst/>
                      </a:endParaRP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Медленнее из-за сложной архитектуры.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Быстрее, благодаря простой архитектуре.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632910"/>
                  </a:ext>
                </a:extLst>
              </a:tr>
              <a:tr h="252251">
                <a:tc>
                  <a:txBody>
                    <a:bodyPr/>
                    <a:lstStyle/>
                    <a:p>
                      <a:r>
                        <a:rPr lang="ru-RU" sz="1200" b="1">
                          <a:effectLst/>
                        </a:rPr>
                        <a:t>Вычислительные затраты</a:t>
                      </a:r>
                      <a:endParaRPr lang="ru-RU" sz="1200">
                        <a:effectLst/>
                      </a:endParaRP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Высокие.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Умеренные.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826445"/>
                  </a:ext>
                </a:extLst>
              </a:tr>
              <a:tr h="630629">
                <a:tc>
                  <a:txBody>
                    <a:bodyPr/>
                    <a:lstStyle/>
                    <a:p>
                      <a:r>
                        <a:rPr lang="ru-RU" sz="1200" b="1">
                          <a:effectLst/>
                        </a:rPr>
                        <a:t>Применение</a:t>
                      </a:r>
                      <a:endParaRPr lang="ru-RU" sz="1200">
                        <a:effectLst/>
                      </a:endParaRP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Подходит для сложных задач сегментации с объектами разных размеров.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Подходит для задач с небольшими </a:t>
                      </a:r>
                      <a:r>
                        <a:rPr lang="ru-RU" sz="1200" dirty="0" err="1">
                          <a:effectLst/>
                        </a:rPr>
                        <a:t>датасетами</a:t>
                      </a:r>
                      <a:r>
                        <a:rPr lang="ru-RU" sz="1200" dirty="0">
                          <a:effectLst/>
                        </a:rPr>
                        <a:t> и простыми объектами.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169737"/>
                  </a:ext>
                </a:extLst>
              </a:tr>
              <a:tr h="630629">
                <a:tc>
                  <a:txBody>
                    <a:bodyPr/>
                    <a:lstStyle/>
                    <a:p>
                      <a:r>
                        <a:rPr lang="ru-RU" sz="1200" b="1">
                          <a:effectLst/>
                        </a:rPr>
                        <a:t>Преимущества</a:t>
                      </a:r>
                      <a:endParaRPr lang="ru-RU" sz="1200">
                        <a:effectLst/>
                      </a:endParaRP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Высокая точность, хорошее качество на сложных данных.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Быстрое обучение, простота, эффективность на небольших </a:t>
                      </a:r>
                      <a:r>
                        <a:rPr lang="ru-RU" sz="1200" dirty="0" err="1">
                          <a:effectLst/>
                        </a:rPr>
                        <a:t>датасетах</a:t>
                      </a:r>
                      <a:r>
                        <a:rPr lang="ru-RU" sz="1200" dirty="0">
                          <a:effectLst/>
                        </a:rPr>
                        <a:t>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132384"/>
                  </a:ext>
                </a:extLst>
              </a:tr>
              <a:tr h="630629">
                <a:tc>
                  <a:txBody>
                    <a:bodyPr/>
                    <a:lstStyle/>
                    <a:p>
                      <a:r>
                        <a:rPr lang="ru-RU" sz="1200" b="1">
                          <a:effectLst/>
                        </a:rPr>
                        <a:t>Недостатки</a:t>
                      </a:r>
                      <a:endParaRPr lang="ru-RU" sz="1200">
                        <a:effectLst/>
                      </a:endParaRP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Высокие вычислительные затраты, долгое обучение.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Меньшая точность на сложных данных, ограниченный </a:t>
                      </a:r>
                      <a:r>
                        <a:rPr lang="ru-RU" sz="1200" dirty="0" err="1">
                          <a:effectLst/>
                        </a:rPr>
                        <a:t>receptive</a:t>
                      </a:r>
                      <a:r>
                        <a:rPr lang="ru-RU" sz="1200" dirty="0">
                          <a:effectLst/>
                        </a:rPr>
                        <a:t> </a:t>
                      </a:r>
                      <a:r>
                        <a:rPr lang="ru-RU" sz="1200" dirty="0" err="1">
                          <a:effectLst/>
                        </a:rPr>
                        <a:t>field</a:t>
                      </a:r>
                      <a:r>
                        <a:rPr lang="ru-RU" sz="1200" dirty="0">
                          <a:effectLst/>
                        </a:rPr>
                        <a:t>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398269"/>
                  </a:ext>
                </a:extLst>
              </a:tr>
            </a:tbl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4D8141F-8342-4038-8523-B1FDE5C83C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9304" y="1221827"/>
            <a:ext cx="2273729" cy="61573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8F85463-7344-4268-AA0A-911778C234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1829" y="1087949"/>
            <a:ext cx="1327923" cy="88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68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60"/>
          <p:cNvSpPr txBox="1"/>
          <p:nvPr/>
        </p:nvSpPr>
        <p:spPr>
          <a:xfrm>
            <a:off x="214167" y="294868"/>
            <a:ext cx="11763665" cy="49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 defTabSz="60963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ru-RU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Архитектура моделей DeepLabV3 и U-</a:t>
            </a:r>
            <a:r>
              <a:rPr lang="ru-RU" sz="3600" b="1" kern="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Net</a:t>
            </a:r>
            <a:endParaRPr kumimoji="0" lang="ru-RU" sz="3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73F7C72-47E7-4561-8501-EABD0086E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2762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alt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9E94D01-681B-4158-8B5D-F7A4A1739A02}"/>
              </a:ext>
            </a:extLst>
          </p:cNvPr>
          <p:cNvSpPr/>
          <p:nvPr/>
        </p:nvSpPr>
        <p:spPr>
          <a:xfrm>
            <a:off x="102476" y="1114666"/>
            <a:ext cx="6096000" cy="446276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rgbClr val="404040"/>
                </a:solidFill>
                <a:latin typeface="Inter"/>
              </a:rPr>
              <a:t>DeepLabV3</a:t>
            </a:r>
            <a:endParaRPr lang="en-US" sz="2000" b="1" dirty="0">
              <a:solidFill>
                <a:srgbClr val="404040"/>
              </a:solidFill>
              <a:latin typeface="Inter"/>
            </a:endParaRPr>
          </a:p>
          <a:p>
            <a:pPr algn="ctr"/>
            <a:endParaRPr lang="ru-RU" sz="1200" b="1" dirty="0">
              <a:solidFill>
                <a:srgbClr val="404040"/>
              </a:solidFill>
              <a:latin typeface="Inter"/>
            </a:endParaRPr>
          </a:p>
          <a:p>
            <a:pPr algn="just"/>
            <a:r>
              <a:rPr lang="ru-RU" sz="1200" b="1" dirty="0" err="1">
                <a:solidFill>
                  <a:srgbClr val="404040"/>
                </a:solidFill>
                <a:latin typeface="Inter"/>
              </a:rPr>
              <a:t>Atrous</a:t>
            </a:r>
            <a:r>
              <a:rPr lang="ru-RU" sz="1200" b="1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sz="1200" b="1" dirty="0" err="1">
                <a:solidFill>
                  <a:srgbClr val="404040"/>
                </a:solidFill>
                <a:latin typeface="Inter"/>
              </a:rPr>
              <a:t>Convolutions</a:t>
            </a:r>
            <a:r>
              <a:rPr lang="ru-RU" sz="1200" b="1" dirty="0">
                <a:solidFill>
                  <a:srgbClr val="404040"/>
                </a:solidFill>
                <a:latin typeface="Inter"/>
              </a:rPr>
              <a:t> (</a:t>
            </a:r>
            <a:r>
              <a:rPr lang="ru-RU" sz="1200" b="1" dirty="0" err="1">
                <a:solidFill>
                  <a:srgbClr val="404040"/>
                </a:solidFill>
                <a:latin typeface="Inter"/>
              </a:rPr>
              <a:t>Dilated</a:t>
            </a:r>
            <a:r>
              <a:rPr lang="ru-RU" sz="1200" b="1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sz="1200" b="1" dirty="0" err="1">
                <a:solidFill>
                  <a:srgbClr val="404040"/>
                </a:solidFill>
                <a:latin typeface="Inter"/>
              </a:rPr>
              <a:t>Convolutions</a:t>
            </a:r>
            <a:r>
              <a:rPr lang="ru-RU" sz="1200" b="1" dirty="0">
                <a:solidFill>
                  <a:srgbClr val="404040"/>
                </a:solidFill>
                <a:latin typeface="Inter"/>
              </a:rPr>
              <a:t>):</a:t>
            </a:r>
            <a:endParaRPr lang="ru-RU" sz="1200" dirty="0">
              <a:solidFill>
                <a:srgbClr val="404040"/>
              </a:solidFill>
              <a:latin typeface="Inter"/>
            </a:endParaRPr>
          </a:p>
          <a:p>
            <a:pPr lvl="1" algn="just"/>
            <a:r>
              <a:rPr lang="ru-RU" sz="1200" dirty="0">
                <a:solidFill>
                  <a:srgbClr val="404040"/>
                </a:solidFill>
                <a:latin typeface="Inter"/>
              </a:rPr>
              <a:t>Используются для увеличения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receptive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field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(области восприятия) без потери разрешения карты признаков.</a:t>
            </a:r>
          </a:p>
          <a:p>
            <a:pPr lvl="1" algn="just"/>
            <a:r>
              <a:rPr lang="ru-RU" sz="1200" dirty="0">
                <a:solidFill>
                  <a:srgbClr val="404040"/>
                </a:solidFill>
                <a:latin typeface="Inter"/>
              </a:rPr>
              <a:t>Это позволяет модели учитывать контекст на разных масштабах.</a:t>
            </a:r>
          </a:p>
          <a:p>
            <a:pPr algn="just"/>
            <a:r>
              <a:rPr lang="ru-RU" sz="1200" b="1" dirty="0" err="1">
                <a:solidFill>
                  <a:srgbClr val="404040"/>
                </a:solidFill>
                <a:latin typeface="Inter"/>
              </a:rPr>
              <a:t>Atrous</a:t>
            </a:r>
            <a:r>
              <a:rPr lang="ru-RU" sz="1200" b="1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sz="1200" b="1" dirty="0" err="1">
                <a:solidFill>
                  <a:srgbClr val="404040"/>
                </a:solidFill>
                <a:latin typeface="Inter"/>
              </a:rPr>
              <a:t>Spatial</a:t>
            </a:r>
            <a:r>
              <a:rPr lang="ru-RU" sz="1200" b="1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sz="1200" b="1" dirty="0" err="1">
                <a:solidFill>
                  <a:srgbClr val="404040"/>
                </a:solidFill>
                <a:latin typeface="Inter"/>
              </a:rPr>
              <a:t>Pyramid</a:t>
            </a:r>
            <a:r>
              <a:rPr lang="ru-RU" sz="1200" b="1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sz="1200" b="1" dirty="0" err="1">
                <a:solidFill>
                  <a:srgbClr val="404040"/>
                </a:solidFill>
                <a:latin typeface="Inter"/>
              </a:rPr>
              <a:t>Pooling</a:t>
            </a:r>
            <a:r>
              <a:rPr lang="ru-RU" sz="1200" b="1" dirty="0">
                <a:solidFill>
                  <a:srgbClr val="404040"/>
                </a:solidFill>
                <a:latin typeface="Inter"/>
              </a:rPr>
              <a:t> (ASPP):</a:t>
            </a:r>
            <a:endParaRPr lang="ru-RU" sz="1200" dirty="0">
              <a:solidFill>
                <a:srgbClr val="404040"/>
              </a:solidFill>
              <a:latin typeface="Inter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ASPP применяет атрофированные свертки с разными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rates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(шагами) для захвата контекста на нескольких масштабах.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Это помогает модели лучше сегментировать объекты разных размеров.</a:t>
            </a:r>
          </a:p>
          <a:p>
            <a:pPr algn="just"/>
            <a:r>
              <a:rPr lang="ru-RU" sz="1200" b="1" dirty="0" err="1">
                <a:solidFill>
                  <a:srgbClr val="404040"/>
                </a:solidFill>
                <a:latin typeface="Inter"/>
              </a:rPr>
              <a:t>Backbone</a:t>
            </a:r>
            <a:r>
              <a:rPr lang="ru-RU" sz="1200" b="1" dirty="0">
                <a:solidFill>
                  <a:srgbClr val="404040"/>
                </a:solidFill>
                <a:latin typeface="Inter"/>
              </a:rPr>
              <a:t>:</a:t>
            </a:r>
            <a:endParaRPr lang="ru-RU" sz="1200" dirty="0">
              <a:solidFill>
                <a:srgbClr val="404040"/>
              </a:solidFill>
              <a:latin typeface="Inter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Обычно используется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предобученная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CNN (например,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ResNet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,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Xception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или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MobileNet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) в качестве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backbone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для извлечения признаков.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 err="1">
                <a:solidFill>
                  <a:srgbClr val="404040"/>
                </a:solidFill>
                <a:latin typeface="Inter"/>
              </a:rPr>
              <a:t>Backbone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отвечает за начальное извлечение признаков из изображения.</a:t>
            </a:r>
          </a:p>
          <a:p>
            <a:pPr algn="just"/>
            <a:r>
              <a:rPr lang="ru-RU" sz="1200" b="1" dirty="0" err="1">
                <a:solidFill>
                  <a:srgbClr val="404040"/>
                </a:solidFill>
                <a:latin typeface="Inter"/>
              </a:rPr>
              <a:t>Output</a:t>
            </a:r>
            <a:r>
              <a:rPr lang="ru-RU" sz="1200" b="1" dirty="0">
                <a:solidFill>
                  <a:srgbClr val="404040"/>
                </a:solidFill>
                <a:latin typeface="Inter"/>
              </a:rPr>
              <a:t>:</a:t>
            </a:r>
            <a:endParaRPr lang="ru-RU" sz="1200" dirty="0">
              <a:solidFill>
                <a:srgbClr val="404040"/>
              </a:solidFill>
              <a:latin typeface="Inter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На выходе модели получается карта сегментации, где каждый пиксель классифицируется как принадлежащий определенному классу.</a:t>
            </a:r>
          </a:p>
          <a:p>
            <a:pPr algn="just"/>
            <a:r>
              <a:rPr lang="ru-RU" sz="1200" b="1" dirty="0">
                <a:solidFill>
                  <a:srgbClr val="404040"/>
                </a:solidFill>
                <a:latin typeface="Inter"/>
              </a:rPr>
              <a:t>Преимущества: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Высокая точность благодаря использованию ASPP и атрофированных сверток.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Хорошо справляется с объектами разных размеров и сложными границами.</a:t>
            </a:r>
          </a:p>
          <a:p>
            <a:pPr algn="just"/>
            <a:r>
              <a:rPr lang="ru-RU" sz="1200" b="1" dirty="0">
                <a:solidFill>
                  <a:srgbClr val="404040"/>
                </a:solidFill>
                <a:latin typeface="Inter"/>
              </a:rPr>
              <a:t>Недостатки: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Высокие вычислительные затраты.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Дольше обучается по сравнению с более простыми архитектурами.</a:t>
            </a:r>
            <a:endParaRPr lang="ru-RU" sz="1200" b="0" i="0" dirty="0">
              <a:solidFill>
                <a:srgbClr val="404040"/>
              </a:solidFill>
              <a:effectLst/>
              <a:latin typeface="Inter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731F236-D5F4-4413-8AA9-FFE19EA75DE8}"/>
              </a:ext>
            </a:extLst>
          </p:cNvPr>
          <p:cNvSpPr/>
          <p:nvPr/>
        </p:nvSpPr>
        <p:spPr>
          <a:xfrm>
            <a:off x="6354106" y="1114666"/>
            <a:ext cx="5837894" cy="427809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rgbClr val="404040"/>
                </a:solidFill>
                <a:latin typeface="Inter"/>
              </a:rPr>
              <a:t>U-</a:t>
            </a:r>
            <a:r>
              <a:rPr lang="ru-RU" sz="2000" b="1" dirty="0" err="1">
                <a:solidFill>
                  <a:srgbClr val="404040"/>
                </a:solidFill>
                <a:latin typeface="Inter"/>
              </a:rPr>
              <a:t>Net</a:t>
            </a:r>
            <a:endParaRPr lang="en-US" sz="2000" b="1" dirty="0">
              <a:solidFill>
                <a:srgbClr val="404040"/>
              </a:solidFill>
              <a:latin typeface="Inter"/>
            </a:endParaRPr>
          </a:p>
          <a:p>
            <a:pPr algn="ctr"/>
            <a:endParaRPr lang="ru-RU" sz="1200" b="1" dirty="0">
              <a:solidFill>
                <a:srgbClr val="404040"/>
              </a:solidFill>
              <a:latin typeface="Inter"/>
            </a:endParaRPr>
          </a:p>
          <a:p>
            <a:pPr algn="just"/>
            <a:r>
              <a:rPr lang="ru-RU" sz="1200" b="1" dirty="0">
                <a:solidFill>
                  <a:srgbClr val="404040"/>
                </a:solidFill>
                <a:latin typeface="Inter"/>
              </a:rPr>
              <a:t>U-образная архитектура: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Состоит из двух частей: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encoder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(кодировщик) и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decoder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(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декодировщик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).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 err="1">
                <a:solidFill>
                  <a:srgbClr val="404040"/>
                </a:solidFill>
                <a:latin typeface="Inter"/>
              </a:rPr>
              <a:t>Encoder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уменьшает пространственное разрешение, извлекая признаки.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 err="1">
                <a:solidFill>
                  <a:srgbClr val="404040"/>
                </a:solidFill>
                <a:latin typeface="Inter"/>
              </a:rPr>
              <a:t>Decoder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восстанавливает разрешение, комбинируя признаки из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encoder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с помощью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skip-connections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.</a:t>
            </a:r>
          </a:p>
          <a:p>
            <a:pPr algn="just"/>
            <a:r>
              <a:rPr lang="ru-RU" sz="1200" b="1" dirty="0" err="1">
                <a:solidFill>
                  <a:srgbClr val="404040"/>
                </a:solidFill>
                <a:latin typeface="Inter"/>
              </a:rPr>
              <a:t>Skip-Connections</a:t>
            </a:r>
            <a:r>
              <a:rPr lang="ru-RU" sz="1200" b="1" dirty="0">
                <a:solidFill>
                  <a:srgbClr val="404040"/>
                </a:solidFill>
                <a:latin typeface="Inter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Прямые соединения между соответствующими слоями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encoder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и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decoder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Помогают сохранить детали изображения, которые могут быть потеряны при уменьшении разрешения.</a:t>
            </a:r>
          </a:p>
          <a:p>
            <a:pPr algn="just"/>
            <a:r>
              <a:rPr lang="ru-RU" sz="1200" b="1" dirty="0" err="1">
                <a:solidFill>
                  <a:srgbClr val="404040"/>
                </a:solidFill>
                <a:latin typeface="Inter"/>
              </a:rPr>
              <a:t>Output</a:t>
            </a:r>
            <a:r>
              <a:rPr lang="ru-RU" sz="1200" b="1" dirty="0">
                <a:solidFill>
                  <a:srgbClr val="404040"/>
                </a:solidFill>
                <a:latin typeface="Inter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На выходе модели получается карта сегментации с тем же разрешением, что и у входного изображения.</a:t>
            </a:r>
          </a:p>
          <a:p>
            <a:pPr algn="just"/>
            <a:r>
              <a:rPr lang="ru-RU" sz="1200" b="1" dirty="0">
                <a:solidFill>
                  <a:srgbClr val="404040"/>
                </a:solidFill>
                <a:latin typeface="Inter"/>
              </a:rPr>
              <a:t>Преимущества: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      Простая и эффективная архитектура.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      Быстрое обучение и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инференс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      Хорошо работает на небольших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датасетах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благодаря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skip-connections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.</a:t>
            </a:r>
          </a:p>
          <a:p>
            <a:pPr algn="just"/>
            <a:r>
              <a:rPr lang="ru-RU" sz="1200" b="1" dirty="0">
                <a:solidFill>
                  <a:srgbClr val="404040"/>
                </a:solidFill>
                <a:latin typeface="Inter"/>
              </a:rPr>
              <a:t>Недостатки: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      Может уступать в точности более сложным моделям, таким как DeepLabV3, особенно на сложных данных.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      Ограниченный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receptive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field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по сравнению с DeepLabV3.</a:t>
            </a:r>
          </a:p>
        </p:txBody>
      </p:sp>
    </p:spTree>
    <p:extLst>
      <p:ext uri="{BB962C8B-B14F-4D97-AF65-F5344CB8AC3E}">
        <p14:creationId xmlns:p14="http://schemas.microsoft.com/office/powerpoint/2010/main" val="752411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60"/>
          <p:cNvSpPr txBox="1"/>
          <p:nvPr/>
        </p:nvSpPr>
        <p:spPr>
          <a:xfrm>
            <a:off x="214167" y="294868"/>
            <a:ext cx="11763665" cy="49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ru-RU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Обучение, валидация и тестирование CNN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73F7C72-47E7-4561-8501-EABD0086E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2762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alt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EAD5D218-6634-4379-81A5-D3C6D81245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465567"/>
              </p:ext>
            </p:extLst>
          </p:nvPr>
        </p:nvGraphicFramePr>
        <p:xfrm>
          <a:off x="257542" y="1022746"/>
          <a:ext cx="11763665" cy="5598770"/>
        </p:xfrm>
        <a:graphic>
          <a:graphicData uri="http://schemas.openxmlformats.org/drawingml/2006/table">
            <a:tbl>
              <a:tblPr/>
              <a:tblGrid>
                <a:gridCol w="3403885">
                  <a:extLst>
                    <a:ext uri="{9D8B030D-6E8A-4147-A177-3AD203B41FA5}">
                      <a16:colId xmlns:a16="http://schemas.microsoft.com/office/drawing/2014/main" val="127145379"/>
                    </a:ext>
                  </a:extLst>
                </a:gridCol>
                <a:gridCol w="8359780">
                  <a:extLst>
                    <a:ext uri="{9D8B030D-6E8A-4147-A177-3AD203B41FA5}">
                      <a16:colId xmlns:a16="http://schemas.microsoft.com/office/drawing/2014/main" val="961159335"/>
                    </a:ext>
                  </a:extLst>
                </a:gridCol>
              </a:tblGrid>
              <a:tr h="376769"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effectLst/>
                        </a:rPr>
                        <a:t>Параметр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effectLst/>
                        </a:rPr>
                        <a:t>Значение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79360"/>
                  </a:ext>
                </a:extLst>
              </a:tr>
              <a:tr h="37676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Размер </a:t>
                      </a:r>
                      <a:r>
                        <a:rPr lang="ru-RU" sz="1400" b="1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батча</a:t>
                      </a:r>
                      <a:endParaRPr lang="ru-RU" sz="1400" b="1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16</a:t>
                      </a:r>
                      <a:endParaRPr lang="ru-RU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038320"/>
                  </a:ext>
                </a:extLst>
              </a:tr>
              <a:tr h="37676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Transforming and augmenting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Resize(256, 256), Normalize</a:t>
                      </a:r>
                      <a:endParaRPr lang="ru-RU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43586"/>
                  </a:ext>
                </a:extLst>
              </a:tr>
              <a:tr h="538771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Количество эпох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5 на этапе выбора лучшей модели</a:t>
                      </a:r>
                    </a:p>
                    <a:p>
                      <a:pPr algn="ctr"/>
                      <a:r>
                        <a:rPr lang="ru-RU" sz="1400" dirty="0">
                          <a:effectLst/>
                        </a:rPr>
                        <a:t>10 на финальном этапе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836825"/>
                  </a:ext>
                </a:extLst>
              </a:tr>
              <a:tr h="37676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Функция потерь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BCEWithLogitsLoss, IoU (Intersection over Union), Dice Coefficient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074994"/>
                  </a:ext>
                </a:extLst>
              </a:tr>
              <a:tr h="37676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Оптимизатор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Adam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401630"/>
                  </a:ext>
                </a:extLst>
              </a:tr>
              <a:tr h="37676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Learning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844748"/>
                  </a:ext>
                </a:extLst>
              </a:tr>
              <a:tr h="37676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Weight Decay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0.00001</a:t>
                      </a:r>
                      <a:endParaRPr lang="ru-RU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086688"/>
                  </a:ext>
                </a:extLst>
              </a:tr>
              <a:tr h="538771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Размер обучающего набора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dirty="0">
                          <a:effectLst/>
                        </a:rPr>
                        <a:t>80% от половины набора данных при выборе </a:t>
                      </a:r>
                      <a:r>
                        <a:rPr lang="en-US" sz="1400" dirty="0">
                          <a:effectLst/>
                        </a:rPr>
                        <a:t>CNN</a:t>
                      </a:r>
                      <a:endParaRPr lang="ru-RU" sz="1400" dirty="0">
                        <a:effectLst/>
                      </a:endParaRPr>
                    </a:p>
                    <a:p>
                      <a:pPr algn="ctr"/>
                      <a:r>
                        <a:rPr lang="en-US" sz="1400" dirty="0">
                          <a:effectLst/>
                        </a:rPr>
                        <a:t>100</a:t>
                      </a:r>
                      <a:r>
                        <a:rPr lang="ru-RU" sz="1400" dirty="0">
                          <a:effectLst/>
                        </a:rPr>
                        <a:t>% от общего набора данных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ru-RU" sz="1400" dirty="0">
                          <a:effectLst/>
                        </a:rPr>
                        <a:t>при финальном обучении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797386"/>
                  </a:ext>
                </a:extLst>
              </a:tr>
              <a:tr h="37676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Размер </a:t>
                      </a:r>
                      <a:r>
                        <a:rPr lang="ru-RU" sz="1400" b="1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валидационного</a:t>
                      </a:r>
                      <a:r>
                        <a:rPr lang="ru-RU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набора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5% от половины набора данных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224840"/>
                  </a:ext>
                </a:extLst>
              </a:tr>
              <a:tr h="37676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Размер тестового набора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15% от половины набора данных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090848"/>
                  </a:ext>
                </a:extLst>
              </a:tr>
              <a:tr h="37676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Метрики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Train Loss, Train IoU Accuracy, Train Dice Accuracy, Val Loss, Val IoU Accuracy, Val Dice Accuracy</a:t>
                      </a:r>
                      <a:endParaRPr lang="ru-RU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294281"/>
                  </a:ext>
                </a:extLst>
              </a:tr>
              <a:tr h="37676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Логирование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Запись метрик в </a:t>
                      </a:r>
                      <a:r>
                        <a:rPr lang="en-US" sz="1400" dirty="0">
                          <a:effectLst/>
                        </a:rPr>
                        <a:t>CSV </a:t>
                      </a:r>
                      <a:r>
                        <a:rPr lang="ru-RU" sz="1400" dirty="0">
                          <a:effectLst/>
                        </a:rPr>
                        <a:t>файл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453923"/>
                  </a:ext>
                </a:extLst>
              </a:tr>
              <a:tr h="37676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Визуализация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Наложение оригинальной маски и предсказанной маски на исходное изображение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819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0578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60"/>
          <p:cNvSpPr txBox="1"/>
          <p:nvPr/>
        </p:nvSpPr>
        <p:spPr>
          <a:xfrm>
            <a:off x="214167" y="294868"/>
            <a:ext cx="11763665" cy="49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ru-RU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Сравнение метрик и выбор наилучшей CNN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73F7C72-47E7-4561-8501-EABD0086E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2762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alt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670A3FB-6DA4-4FEF-A266-059ED5B8B8CB}"/>
              </a:ext>
            </a:extLst>
          </p:cNvPr>
          <p:cNvSpPr/>
          <p:nvPr/>
        </p:nvSpPr>
        <p:spPr>
          <a:xfrm>
            <a:off x="1136186" y="904151"/>
            <a:ext cx="3294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nter"/>
                <a:ea typeface="+mn-ea"/>
                <a:cs typeface="+mn-cs"/>
              </a:rPr>
              <a:t>Сравнение метрик по классам: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66A87171-A05B-4302-A6B3-E68D854BD6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847663"/>
              </p:ext>
            </p:extLst>
          </p:nvPr>
        </p:nvGraphicFramePr>
        <p:xfrm>
          <a:off x="1187021" y="1273483"/>
          <a:ext cx="8898302" cy="1249680"/>
        </p:xfrm>
        <a:graphic>
          <a:graphicData uri="http://schemas.openxmlformats.org/drawingml/2006/table">
            <a:tbl>
              <a:tblPr/>
              <a:tblGrid>
                <a:gridCol w="1403555">
                  <a:extLst>
                    <a:ext uri="{9D8B030D-6E8A-4147-A177-3AD203B41FA5}">
                      <a16:colId xmlns:a16="http://schemas.microsoft.com/office/drawing/2014/main" val="380767384"/>
                    </a:ext>
                  </a:extLst>
                </a:gridCol>
                <a:gridCol w="1637857">
                  <a:extLst>
                    <a:ext uri="{9D8B030D-6E8A-4147-A177-3AD203B41FA5}">
                      <a16:colId xmlns:a16="http://schemas.microsoft.com/office/drawing/2014/main" val="4108646261"/>
                    </a:ext>
                  </a:extLst>
                </a:gridCol>
                <a:gridCol w="2144111">
                  <a:extLst>
                    <a:ext uri="{9D8B030D-6E8A-4147-A177-3AD203B41FA5}">
                      <a16:colId xmlns:a16="http://schemas.microsoft.com/office/drawing/2014/main" val="3096514407"/>
                    </a:ext>
                  </a:extLst>
                </a:gridCol>
                <a:gridCol w="2459420">
                  <a:extLst>
                    <a:ext uri="{9D8B030D-6E8A-4147-A177-3AD203B41FA5}">
                      <a16:colId xmlns:a16="http://schemas.microsoft.com/office/drawing/2014/main" val="3142292623"/>
                    </a:ext>
                  </a:extLst>
                </a:gridCol>
                <a:gridCol w="1253359">
                  <a:extLst>
                    <a:ext uri="{9D8B030D-6E8A-4147-A177-3AD203B41FA5}">
                      <a16:colId xmlns:a16="http://schemas.microsoft.com/office/drawing/2014/main" val="3701876054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Модель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Время на 5 эпох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Loss</a:t>
                      </a:r>
                      <a:endParaRPr lang="ru-RU" sz="1600" b="1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(</a:t>
                      </a: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BCEWithLogitsLoss</a:t>
                      </a:r>
                      <a:r>
                        <a:rPr lang="ru-RU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)</a:t>
                      </a:r>
                      <a:endParaRPr lang="en-US" sz="1600" b="1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IoU </a:t>
                      </a:r>
                      <a:endParaRPr lang="ru-RU" sz="1600" b="1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(Intersection over Union)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Dice Coefficient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357142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DeepLabV3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43.61 мин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0.175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0.791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0.882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722762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U-Net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31.75 мин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0.152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0.892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0.942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474194"/>
                  </a:ext>
                </a:extLst>
              </a:tr>
            </a:tbl>
          </a:graphicData>
        </a:graphic>
      </p:graphicFrame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81781A3-3FAE-448A-8E0D-7B6A10E8AD83}"/>
              </a:ext>
            </a:extLst>
          </p:cNvPr>
          <p:cNvSpPr/>
          <p:nvPr/>
        </p:nvSpPr>
        <p:spPr>
          <a:xfrm>
            <a:off x="3722250" y="2639756"/>
            <a:ext cx="38278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404040"/>
                </a:solidFill>
                <a:latin typeface="Inter"/>
              </a:rPr>
              <a:t>Подробный анализ метрик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BEE575E-C2DC-45C1-BDDA-D8DD4C7FE384}"/>
              </a:ext>
            </a:extLst>
          </p:cNvPr>
          <p:cNvSpPr/>
          <p:nvPr/>
        </p:nvSpPr>
        <p:spPr>
          <a:xfrm>
            <a:off x="127458" y="3101421"/>
            <a:ext cx="5566544" cy="369331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ru-RU" b="1" dirty="0" err="1">
                <a:solidFill>
                  <a:srgbClr val="404040"/>
                </a:solidFill>
                <a:latin typeface="Inter"/>
              </a:rPr>
              <a:t>Test</a:t>
            </a:r>
            <a:r>
              <a:rPr lang="ru-RU" b="1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b="1" dirty="0" err="1">
                <a:solidFill>
                  <a:srgbClr val="404040"/>
                </a:solidFill>
                <a:latin typeface="Inter"/>
              </a:rPr>
              <a:t>Loss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b="1" dirty="0">
                <a:solidFill>
                  <a:srgbClr val="404040"/>
                </a:solidFill>
                <a:latin typeface="Inter"/>
              </a:rPr>
              <a:t>U-</a:t>
            </a:r>
            <a:r>
              <a:rPr lang="ru-RU" b="1" dirty="0" err="1">
                <a:solidFill>
                  <a:srgbClr val="404040"/>
                </a:solidFill>
                <a:latin typeface="Inter"/>
              </a:rPr>
              <a:t>Net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 показывает значительно меньшую потерю (0.100 против 0.175 у DeepLabV3).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dirty="0">
                <a:solidFill>
                  <a:srgbClr val="404040"/>
                </a:solidFill>
                <a:latin typeface="Inter"/>
              </a:rPr>
              <a:t>Это указывает на то, что U-</a:t>
            </a:r>
            <a:r>
              <a:rPr lang="ru-RU" dirty="0" err="1">
                <a:solidFill>
                  <a:srgbClr val="404040"/>
                </a:solidFill>
                <a:latin typeface="Inter"/>
              </a:rPr>
              <a:t>Net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 лучше справляется с минимизацией ошибки на тестовых данных.</a:t>
            </a:r>
          </a:p>
          <a:p>
            <a:pPr>
              <a:buFont typeface="+mj-lt"/>
              <a:buAutoNum type="arabicPeriod"/>
            </a:pPr>
            <a:r>
              <a:rPr lang="ru-RU" b="1" dirty="0" err="1">
                <a:solidFill>
                  <a:srgbClr val="404040"/>
                </a:solidFill>
                <a:latin typeface="Inter"/>
              </a:rPr>
              <a:t>IoU</a:t>
            </a:r>
            <a:r>
              <a:rPr lang="ru-RU" b="1" dirty="0">
                <a:solidFill>
                  <a:srgbClr val="404040"/>
                </a:solidFill>
                <a:latin typeface="Inter"/>
              </a:rPr>
              <a:t> (</a:t>
            </a:r>
            <a:r>
              <a:rPr lang="ru-RU" b="1" dirty="0" err="1">
                <a:solidFill>
                  <a:srgbClr val="404040"/>
                </a:solidFill>
                <a:latin typeface="Inter"/>
              </a:rPr>
              <a:t>Intersection</a:t>
            </a:r>
            <a:r>
              <a:rPr lang="ru-RU" b="1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b="1" dirty="0" err="1">
                <a:solidFill>
                  <a:srgbClr val="404040"/>
                </a:solidFill>
                <a:latin typeface="Inter"/>
              </a:rPr>
              <a:t>over</a:t>
            </a:r>
            <a:r>
              <a:rPr lang="ru-RU" b="1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b="1" dirty="0" err="1">
                <a:solidFill>
                  <a:srgbClr val="404040"/>
                </a:solidFill>
                <a:latin typeface="Inter"/>
              </a:rPr>
              <a:t>Union</a:t>
            </a:r>
            <a:r>
              <a:rPr lang="ru-RU" b="1" dirty="0">
                <a:solidFill>
                  <a:srgbClr val="404040"/>
                </a:solidFill>
                <a:latin typeface="Inter"/>
              </a:rPr>
              <a:t>)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b="1" dirty="0">
                <a:solidFill>
                  <a:srgbClr val="404040"/>
                </a:solidFill>
                <a:latin typeface="Inter"/>
              </a:rPr>
              <a:t>U-</a:t>
            </a:r>
            <a:r>
              <a:rPr lang="ru-RU" b="1" dirty="0" err="1">
                <a:solidFill>
                  <a:srgbClr val="404040"/>
                </a:solidFill>
                <a:latin typeface="Inter"/>
              </a:rPr>
              <a:t>Net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 демонстрирует более высокий </a:t>
            </a:r>
            <a:r>
              <a:rPr lang="ru-RU" dirty="0" err="1">
                <a:solidFill>
                  <a:srgbClr val="404040"/>
                </a:solidFill>
                <a:latin typeface="Inter"/>
              </a:rPr>
              <a:t>IoU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 (0.892 против 0.791 у DeepLabV3).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dirty="0" err="1">
                <a:solidFill>
                  <a:srgbClr val="404040"/>
                </a:solidFill>
                <a:latin typeface="Inter"/>
              </a:rPr>
              <a:t>IoU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 измеряет степень пересечения между предсказанными и истинными масками. Более высокое значение указывает на лучшее качество сегментации.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89E256D-00CB-4F03-B4AB-3B50EE7110A2}"/>
              </a:ext>
            </a:extLst>
          </p:cNvPr>
          <p:cNvSpPr/>
          <p:nvPr/>
        </p:nvSpPr>
        <p:spPr>
          <a:xfrm>
            <a:off x="5968542" y="3106098"/>
            <a:ext cx="6096000" cy="369331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ru-RU" b="1" dirty="0">
                <a:solidFill>
                  <a:srgbClr val="404040"/>
                </a:solidFill>
                <a:latin typeface="Inter"/>
              </a:rPr>
              <a:t>Dice </a:t>
            </a:r>
            <a:r>
              <a:rPr lang="ru-RU" b="1" dirty="0" err="1">
                <a:solidFill>
                  <a:srgbClr val="404040"/>
                </a:solidFill>
                <a:latin typeface="Inter"/>
              </a:rPr>
              <a:t>Coefficient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b="1" dirty="0">
                <a:solidFill>
                  <a:srgbClr val="404040"/>
                </a:solidFill>
                <a:latin typeface="Inter"/>
              </a:rPr>
              <a:t>U-</a:t>
            </a:r>
            <a:r>
              <a:rPr lang="ru-RU" b="1" dirty="0" err="1">
                <a:solidFill>
                  <a:srgbClr val="404040"/>
                </a:solidFill>
                <a:latin typeface="Inter"/>
              </a:rPr>
              <a:t>Net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 также превосходит DeepLabV3 по Dice (0.942 против 0.882).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dirty="0">
                <a:solidFill>
                  <a:srgbClr val="404040"/>
                </a:solidFill>
                <a:latin typeface="Inter"/>
              </a:rPr>
              <a:t>Dice </a:t>
            </a:r>
            <a:r>
              <a:rPr lang="ru-RU" dirty="0" err="1">
                <a:solidFill>
                  <a:srgbClr val="404040"/>
                </a:solidFill>
                <a:latin typeface="Inter"/>
              </a:rPr>
              <a:t>Coefficient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 похож на </a:t>
            </a:r>
            <a:r>
              <a:rPr lang="ru-RU" dirty="0" err="1">
                <a:solidFill>
                  <a:srgbClr val="404040"/>
                </a:solidFill>
                <a:latin typeface="Inter"/>
              </a:rPr>
              <a:t>IoU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, но более чувствителен к перекрытию между масками. Высокое значение Dice подтверждает, что U-</a:t>
            </a:r>
            <a:r>
              <a:rPr lang="ru-RU" dirty="0" err="1">
                <a:solidFill>
                  <a:srgbClr val="404040"/>
                </a:solidFill>
                <a:latin typeface="Inter"/>
              </a:rPr>
              <a:t>Net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 лучше справляется с задачей.</a:t>
            </a:r>
          </a:p>
          <a:p>
            <a:pPr lvl="1"/>
            <a:endParaRPr lang="ru-RU" dirty="0">
              <a:solidFill>
                <a:srgbClr val="404040"/>
              </a:solidFill>
              <a:latin typeface="Inter"/>
            </a:endParaRPr>
          </a:p>
          <a:p>
            <a:pPr>
              <a:buFont typeface="+mj-lt"/>
              <a:buAutoNum type="arabicPeriod" startAt="3"/>
            </a:pPr>
            <a:r>
              <a:rPr lang="ru-RU" b="1" dirty="0" err="1">
                <a:solidFill>
                  <a:srgbClr val="404040"/>
                </a:solidFill>
                <a:latin typeface="Inter"/>
              </a:rPr>
              <a:t>Train</a:t>
            </a:r>
            <a:r>
              <a:rPr lang="ru-RU" b="1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b="1" dirty="0" err="1">
                <a:solidFill>
                  <a:srgbClr val="404040"/>
                </a:solidFill>
                <a:latin typeface="Inter"/>
              </a:rPr>
              <a:t>Time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b="1" dirty="0">
                <a:solidFill>
                  <a:srgbClr val="404040"/>
                </a:solidFill>
                <a:latin typeface="Inter"/>
              </a:rPr>
              <a:t>U-</a:t>
            </a:r>
            <a:r>
              <a:rPr lang="ru-RU" b="1" dirty="0" err="1">
                <a:solidFill>
                  <a:srgbClr val="404040"/>
                </a:solidFill>
                <a:latin typeface="Inter"/>
              </a:rPr>
              <a:t>Net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 обучается быстрее (31.75 мин против 43.61 мин у DeepLabV3).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dirty="0">
                <a:solidFill>
                  <a:srgbClr val="404040"/>
                </a:solidFill>
                <a:latin typeface="Inter"/>
              </a:rPr>
              <a:t>Это может быть важно, если время обучения является критичным фактором.</a:t>
            </a:r>
          </a:p>
        </p:txBody>
      </p:sp>
    </p:spTree>
    <p:extLst>
      <p:ext uri="{BB962C8B-B14F-4D97-AF65-F5344CB8AC3E}">
        <p14:creationId xmlns:p14="http://schemas.microsoft.com/office/powerpoint/2010/main" val="609923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0" name="Google Shape;880;p55"/>
          <p:cNvGrpSpPr/>
          <p:nvPr/>
        </p:nvGrpSpPr>
        <p:grpSpPr>
          <a:xfrm>
            <a:off x="368000" y="1641559"/>
            <a:ext cx="6669500" cy="326400"/>
            <a:chOff x="552000" y="2462338"/>
            <a:chExt cx="10004250" cy="489600"/>
          </a:xfrm>
        </p:grpSpPr>
        <p:sp>
          <p:nvSpPr>
            <p:cNvPr id="881" name="Google Shape;881;p55"/>
            <p:cNvSpPr txBox="1"/>
            <p:nvPr/>
          </p:nvSpPr>
          <p:spPr>
            <a:xfrm>
              <a:off x="1981050" y="2462338"/>
              <a:ext cx="85752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r>
                <a:rPr lang="ru-RU" sz="1600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Немного о проблеме</a:t>
              </a:r>
              <a:endParaRPr sz="16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82" name="Google Shape;882;p55"/>
            <p:cNvSpPr/>
            <p:nvPr/>
          </p:nvSpPr>
          <p:spPr>
            <a:xfrm>
              <a:off x="552000" y="2464138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algn="ctr" defTabSz="609630">
                <a:buClr>
                  <a:srgbClr val="000000"/>
                </a:buClr>
                <a:buSzPts val="1100"/>
              </a:pPr>
              <a:r>
                <a:rPr lang="ru" sz="1200" b="1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sz="933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83" name="Google Shape;883;p55"/>
          <p:cNvGrpSpPr/>
          <p:nvPr/>
        </p:nvGrpSpPr>
        <p:grpSpPr>
          <a:xfrm>
            <a:off x="367896" y="2301600"/>
            <a:ext cx="6669605" cy="333600"/>
            <a:chOff x="551843" y="3452400"/>
            <a:chExt cx="10004407" cy="500400"/>
          </a:xfrm>
        </p:grpSpPr>
        <p:sp>
          <p:nvSpPr>
            <p:cNvPr id="884" name="Google Shape;884;p55"/>
            <p:cNvSpPr txBox="1"/>
            <p:nvPr/>
          </p:nvSpPr>
          <p:spPr>
            <a:xfrm>
              <a:off x="1981050" y="3452400"/>
              <a:ext cx="8575200" cy="5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r>
                <a:rPr lang="ru-RU" sz="1600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Знакомство с </a:t>
              </a:r>
              <a:r>
                <a:rPr lang="ru-RU" sz="1600" kern="0" dirty="0" err="1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датасетом</a:t>
              </a:r>
              <a:endParaRPr sz="16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85" name="Google Shape;885;p55"/>
            <p:cNvSpPr/>
            <p:nvPr/>
          </p:nvSpPr>
          <p:spPr>
            <a:xfrm>
              <a:off x="551843" y="3459600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algn="ctr" defTabSz="609630">
                <a:buClr>
                  <a:srgbClr val="000000"/>
                </a:buClr>
                <a:buSzPts val="1100"/>
              </a:pPr>
              <a:r>
                <a:rPr lang="ru" sz="1200" b="1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 sz="933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86" name="Google Shape;886;p55"/>
          <p:cNvGrpSpPr/>
          <p:nvPr/>
        </p:nvGrpSpPr>
        <p:grpSpPr>
          <a:xfrm>
            <a:off x="367996" y="2961600"/>
            <a:ext cx="6669505" cy="336000"/>
            <a:chOff x="551993" y="4442400"/>
            <a:chExt cx="10004257" cy="504000"/>
          </a:xfrm>
        </p:grpSpPr>
        <p:sp>
          <p:nvSpPr>
            <p:cNvPr id="887" name="Google Shape;887;p55"/>
            <p:cNvSpPr txBox="1"/>
            <p:nvPr/>
          </p:nvSpPr>
          <p:spPr>
            <a:xfrm>
              <a:off x="1981050" y="4442400"/>
              <a:ext cx="85752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r>
                <a:rPr lang="ru-RU" sz="1600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Решение задачи </a:t>
              </a:r>
              <a:r>
                <a:rPr lang="ru-RU" sz="1600" kern="0" dirty="0" err="1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мультиклассовой</a:t>
              </a:r>
              <a:r>
                <a:rPr lang="ru-RU" sz="1600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классификации</a:t>
              </a:r>
              <a:endParaRPr sz="16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88" name="Google Shape;888;p55"/>
            <p:cNvSpPr/>
            <p:nvPr/>
          </p:nvSpPr>
          <p:spPr>
            <a:xfrm>
              <a:off x="551993" y="4451400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algn="ctr" defTabSz="609630">
                <a:buClr>
                  <a:srgbClr val="000000"/>
                </a:buClr>
                <a:buSzPts val="1100"/>
              </a:pPr>
              <a:r>
                <a:rPr lang="ru" sz="1200" b="1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 sz="933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89" name="Google Shape;889;p55"/>
          <p:cNvGrpSpPr/>
          <p:nvPr/>
        </p:nvGrpSpPr>
        <p:grpSpPr>
          <a:xfrm>
            <a:off x="367996" y="3623959"/>
            <a:ext cx="6669505" cy="326400"/>
            <a:chOff x="551993" y="5435938"/>
            <a:chExt cx="10004257" cy="489600"/>
          </a:xfrm>
        </p:grpSpPr>
        <p:sp>
          <p:nvSpPr>
            <p:cNvPr id="890" name="Google Shape;890;p55"/>
            <p:cNvSpPr txBox="1"/>
            <p:nvPr/>
          </p:nvSpPr>
          <p:spPr>
            <a:xfrm>
              <a:off x="1981050" y="5435938"/>
              <a:ext cx="85752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r>
                <a:rPr lang="ru-RU" sz="1600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Решение задачи сегментации</a:t>
              </a:r>
            </a:p>
          </p:txBody>
        </p:sp>
        <p:sp>
          <p:nvSpPr>
            <p:cNvPr id="891" name="Google Shape;891;p55"/>
            <p:cNvSpPr/>
            <p:nvPr/>
          </p:nvSpPr>
          <p:spPr>
            <a:xfrm>
              <a:off x="551993" y="5437738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algn="ctr" defTabSz="609630">
                <a:buClr>
                  <a:srgbClr val="000000"/>
                </a:buClr>
                <a:buSzPts val="1100"/>
              </a:pPr>
              <a:r>
                <a:rPr lang="ru" sz="1200" b="1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4</a:t>
              </a:r>
              <a:endParaRPr sz="933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92" name="Google Shape;892;p55"/>
          <p:cNvGrpSpPr/>
          <p:nvPr/>
        </p:nvGrpSpPr>
        <p:grpSpPr>
          <a:xfrm>
            <a:off x="367996" y="4281559"/>
            <a:ext cx="6669505" cy="326400"/>
            <a:chOff x="551993" y="6422338"/>
            <a:chExt cx="10004257" cy="489600"/>
          </a:xfrm>
        </p:grpSpPr>
        <p:sp>
          <p:nvSpPr>
            <p:cNvPr id="893" name="Google Shape;893;p55"/>
            <p:cNvSpPr txBox="1"/>
            <p:nvPr/>
          </p:nvSpPr>
          <p:spPr>
            <a:xfrm>
              <a:off x="1981050" y="6422338"/>
              <a:ext cx="85752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r>
                <a:rPr lang="ru-RU" sz="1600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Реализация готового решения</a:t>
              </a:r>
              <a:endParaRPr sz="16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94" name="Google Shape;894;p55"/>
            <p:cNvSpPr/>
            <p:nvPr/>
          </p:nvSpPr>
          <p:spPr>
            <a:xfrm>
              <a:off x="551993" y="6424138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algn="ctr" defTabSz="609630">
                <a:buClr>
                  <a:srgbClr val="000000"/>
                </a:buClr>
                <a:buSzPts val="1100"/>
              </a:pPr>
              <a:r>
                <a:rPr lang="ru" sz="1200" b="1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5</a:t>
              </a:r>
              <a:endParaRPr sz="933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95" name="Google Shape;895;p55"/>
          <p:cNvGrpSpPr/>
          <p:nvPr/>
        </p:nvGrpSpPr>
        <p:grpSpPr>
          <a:xfrm>
            <a:off x="367996" y="4944000"/>
            <a:ext cx="6669505" cy="324000"/>
            <a:chOff x="551993" y="7416000"/>
            <a:chExt cx="10004257" cy="486000"/>
          </a:xfrm>
        </p:grpSpPr>
        <p:sp>
          <p:nvSpPr>
            <p:cNvPr id="896" name="Google Shape;896;p55"/>
            <p:cNvSpPr txBox="1"/>
            <p:nvPr/>
          </p:nvSpPr>
          <p:spPr>
            <a:xfrm>
              <a:off x="1981050" y="7416000"/>
              <a:ext cx="8575200" cy="48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r>
                <a:rPr lang="ru-RU" sz="1600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Заключение</a:t>
              </a:r>
              <a:endParaRPr sz="16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97" name="Google Shape;897;p55"/>
            <p:cNvSpPr/>
            <p:nvPr/>
          </p:nvSpPr>
          <p:spPr>
            <a:xfrm>
              <a:off x="551993" y="7416000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algn="ctr" defTabSz="609630">
                <a:buClr>
                  <a:srgbClr val="000000"/>
                </a:buClr>
                <a:buSzPts val="1100"/>
              </a:pPr>
              <a:r>
                <a:rPr lang="ru" sz="1200" b="1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6</a:t>
              </a:r>
              <a:endParaRPr sz="933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98" name="Google Shape;898;p55"/>
          <p:cNvGrpSpPr/>
          <p:nvPr/>
        </p:nvGrpSpPr>
        <p:grpSpPr>
          <a:xfrm>
            <a:off x="367929" y="5606317"/>
            <a:ext cx="6669571" cy="326400"/>
            <a:chOff x="551893" y="8409475"/>
            <a:chExt cx="10004357" cy="489600"/>
          </a:xfrm>
        </p:grpSpPr>
        <p:sp>
          <p:nvSpPr>
            <p:cNvPr id="899" name="Google Shape;899;p55"/>
            <p:cNvSpPr txBox="1"/>
            <p:nvPr/>
          </p:nvSpPr>
          <p:spPr>
            <a:xfrm>
              <a:off x="1981050" y="8409475"/>
              <a:ext cx="85752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r>
                <a:rPr lang="ru-RU" sz="1600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Полезные ссылки </a:t>
              </a:r>
              <a:endParaRPr sz="16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00" name="Google Shape;900;p55"/>
            <p:cNvSpPr/>
            <p:nvPr/>
          </p:nvSpPr>
          <p:spPr>
            <a:xfrm>
              <a:off x="551893" y="8411275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algn="ctr" defTabSz="609630">
                <a:buClr>
                  <a:srgbClr val="000000"/>
                </a:buClr>
                <a:buSzPts val="1100"/>
              </a:pPr>
              <a:r>
                <a:rPr lang="ru" sz="1067" b="1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7</a:t>
              </a:r>
              <a:endParaRPr sz="933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01" name="Google Shape;901;p55"/>
          <p:cNvSpPr txBox="1"/>
          <p:nvPr/>
        </p:nvSpPr>
        <p:spPr>
          <a:xfrm>
            <a:off x="367900" y="326400"/>
            <a:ext cx="95280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ru" sz="3734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План </a:t>
            </a:r>
            <a:r>
              <a:rPr lang="ru-RU" sz="3734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доклада</a:t>
            </a:r>
            <a:endParaRPr sz="3734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073F7C72-47E7-4561-8501-EABD0086E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2762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alt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BD2FE2-1EF0-4316-9C22-EB66F9F29502}"/>
              </a:ext>
            </a:extLst>
          </p:cNvPr>
          <p:cNvSpPr txBox="1"/>
          <p:nvPr/>
        </p:nvSpPr>
        <p:spPr>
          <a:xfrm>
            <a:off x="1317815" y="50060"/>
            <a:ext cx="2764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800" dirty="0">
                <a:solidFill>
                  <a:srgbClr val="000000"/>
                </a:solidFill>
              </a:rPr>
              <a:t>DeepLabV3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DF823-7990-4886-91D1-A09EE98902A5}"/>
              </a:ext>
            </a:extLst>
          </p:cNvPr>
          <p:cNvSpPr txBox="1"/>
          <p:nvPr/>
        </p:nvSpPr>
        <p:spPr>
          <a:xfrm>
            <a:off x="8228885" y="10517"/>
            <a:ext cx="2430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800" dirty="0">
                <a:solidFill>
                  <a:srgbClr val="000000"/>
                </a:solidFill>
              </a:rPr>
              <a:t>U-Net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F242EC79-27A8-4D6B-951B-D0B6E514B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13" y="665192"/>
            <a:ext cx="3949263" cy="275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A2A59840-6D4E-4591-B271-56E1DF101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13" y="3606792"/>
            <a:ext cx="3949262" cy="275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>
            <a:extLst>
              <a:ext uri="{FF2B5EF4-FFF2-40B4-BE49-F238E27FC236}">
                <a16:creationId xmlns:a16="http://schemas.microsoft.com/office/drawing/2014/main" id="{F068CE00-E624-4316-A83C-EEC369143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430" y="671234"/>
            <a:ext cx="3949247" cy="275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>
            <a:extLst>
              <a:ext uri="{FF2B5EF4-FFF2-40B4-BE49-F238E27FC236}">
                <a16:creationId xmlns:a16="http://schemas.microsoft.com/office/drawing/2014/main" id="{427EC476-6BA3-4476-A836-2203E0E5E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431" y="3606792"/>
            <a:ext cx="3949246" cy="275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807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073F7C72-47E7-4561-8501-EABD0086E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2762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alt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BD2FE2-1EF0-4316-9C22-EB66F9F29502}"/>
              </a:ext>
            </a:extLst>
          </p:cNvPr>
          <p:cNvSpPr txBox="1"/>
          <p:nvPr/>
        </p:nvSpPr>
        <p:spPr>
          <a:xfrm>
            <a:off x="1625226" y="176184"/>
            <a:ext cx="2764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DeepLabV3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DF823-7990-4886-91D1-A09EE98902A5}"/>
              </a:ext>
            </a:extLst>
          </p:cNvPr>
          <p:cNvSpPr txBox="1"/>
          <p:nvPr/>
        </p:nvSpPr>
        <p:spPr>
          <a:xfrm>
            <a:off x="7969673" y="239117"/>
            <a:ext cx="2430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U-Net</a:t>
            </a: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C85280B9-520F-4BE9-9D18-F275C203B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278" y="843454"/>
            <a:ext cx="5898933" cy="567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>
            <a:extLst>
              <a:ext uri="{FF2B5EF4-FFF2-40B4-BE49-F238E27FC236}">
                <a16:creationId xmlns:a16="http://schemas.microsoft.com/office/drawing/2014/main" id="{65633500-C7FF-4297-85FC-E37E36441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9" y="843454"/>
            <a:ext cx="5898933" cy="567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5820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60"/>
          <p:cNvSpPr txBox="1"/>
          <p:nvPr/>
        </p:nvSpPr>
        <p:spPr>
          <a:xfrm>
            <a:off x="214167" y="388222"/>
            <a:ext cx="11763665" cy="49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ru-RU" sz="3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Дообучение</a:t>
            </a:r>
            <a:r>
              <a:rPr kumimoji="0" lang="ru-RU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 выбранной CNN и оценка метрик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73F7C72-47E7-4561-8501-EABD0086E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2762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alt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44258B59-9AF3-4BC4-84CE-149FF60D8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477" y="1281207"/>
            <a:ext cx="4969695" cy="478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>
            <a:extLst>
              <a:ext uri="{FF2B5EF4-FFF2-40B4-BE49-F238E27FC236}">
                <a16:creationId xmlns:a16="http://schemas.microsoft.com/office/drawing/2014/main" id="{6F04D33D-9953-472B-B1FC-DFBF01C5D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856" y="1287011"/>
            <a:ext cx="3343367" cy="233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>
            <a:extLst>
              <a:ext uri="{FF2B5EF4-FFF2-40B4-BE49-F238E27FC236}">
                <a16:creationId xmlns:a16="http://schemas.microsoft.com/office/drawing/2014/main" id="{D5A7DD89-80F7-468D-AAF3-EDF3A0471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855" y="3728061"/>
            <a:ext cx="3343367" cy="233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Таблица 13">
            <a:extLst>
              <a:ext uri="{FF2B5EF4-FFF2-40B4-BE49-F238E27FC236}">
                <a16:creationId xmlns:a16="http://schemas.microsoft.com/office/drawing/2014/main" id="{139571DC-6F11-4D25-84A1-D6AF2C9D65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373989"/>
              </p:ext>
            </p:extLst>
          </p:nvPr>
        </p:nvGraphicFramePr>
        <p:xfrm>
          <a:off x="39002" y="2454350"/>
          <a:ext cx="3634600" cy="2164080"/>
        </p:xfrm>
        <a:graphic>
          <a:graphicData uri="http://schemas.openxmlformats.org/drawingml/2006/table">
            <a:tbl>
              <a:tblPr/>
              <a:tblGrid>
                <a:gridCol w="2341828">
                  <a:extLst>
                    <a:ext uri="{9D8B030D-6E8A-4147-A177-3AD203B41FA5}">
                      <a16:colId xmlns:a16="http://schemas.microsoft.com/office/drawing/2014/main" val="380767384"/>
                    </a:ext>
                  </a:extLst>
                </a:gridCol>
                <a:gridCol w="1292772">
                  <a:extLst>
                    <a:ext uri="{9D8B030D-6E8A-4147-A177-3AD203B41FA5}">
                      <a16:colId xmlns:a16="http://schemas.microsoft.com/office/drawing/2014/main" val="4108646261"/>
                    </a:ext>
                  </a:extLst>
                </a:gridCol>
              </a:tblGrid>
              <a:tr h="223113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Модель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U-Net</a:t>
                      </a:r>
                      <a:endParaRPr lang="ru-RU" sz="1600" b="1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357142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Время на 5 эпох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77.58 мин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4741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Loss</a:t>
                      </a:r>
                      <a:endParaRPr lang="ru-RU" sz="1600" b="1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(</a:t>
                      </a: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BCEWithLogitsLoss</a:t>
                      </a:r>
                      <a:r>
                        <a:rPr lang="ru-RU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)</a:t>
                      </a:r>
                      <a:endParaRPr lang="en-US" sz="1600" b="1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0.035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1451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IoU </a:t>
                      </a:r>
                      <a:endParaRPr lang="ru-RU" sz="1600" b="1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(Intersection over Union)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0.952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60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Dice Coefficient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0.975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5869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0186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07A32B4-BFA7-47A5-85F8-35AD9EB289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43702"/>
          <a:stretch/>
        </p:blipFill>
        <p:spPr>
          <a:xfrm>
            <a:off x="3016469" y="3429000"/>
            <a:ext cx="9175531" cy="344381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77D2D0D-9AFD-418A-8AB2-A465397471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2" t="28628" r="2171" b="22752"/>
          <a:stretch/>
        </p:blipFill>
        <p:spPr>
          <a:xfrm>
            <a:off x="3090041" y="0"/>
            <a:ext cx="9175531" cy="4610934"/>
          </a:xfrm>
          <a:prstGeom prst="rect">
            <a:avLst/>
          </a:prstGeom>
        </p:spPr>
      </p:pic>
      <p:sp>
        <p:nvSpPr>
          <p:cNvPr id="1568" name="Google Shape;1568;p97"/>
          <p:cNvSpPr/>
          <p:nvPr/>
        </p:nvSpPr>
        <p:spPr>
          <a:xfrm>
            <a:off x="-2748000" y="-512500"/>
            <a:ext cx="7883000" cy="78830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933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569" name="Google Shape;1569;p97"/>
          <p:cNvSpPr txBox="1"/>
          <p:nvPr/>
        </p:nvSpPr>
        <p:spPr>
          <a:xfrm>
            <a:off x="518907" y="1122805"/>
            <a:ext cx="4619296" cy="46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 defTabSz="609630">
              <a:lnSpc>
                <a:spcPct val="80000"/>
              </a:lnSpc>
              <a:buClr>
                <a:srgbClr val="323233"/>
              </a:buClr>
              <a:buSzPts val="8600"/>
            </a:pPr>
            <a:r>
              <a:rPr lang="ru-RU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Реализация готового решения</a:t>
            </a:r>
          </a:p>
        </p:txBody>
      </p:sp>
      <p:grpSp>
        <p:nvGrpSpPr>
          <p:cNvPr id="1570" name="Google Shape;1570;p97"/>
          <p:cNvGrpSpPr/>
          <p:nvPr/>
        </p:nvGrpSpPr>
        <p:grpSpPr>
          <a:xfrm>
            <a:off x="11651734" y="6250314"/>
            <a:ext cx="344717" cy="353773"/>
            <a:chOff x="238125" y="2432825"/>
            <a:chExt cx="779550" cy="781875"/>
          </a:xfrm>
        </p:grpSpPr>
        <p:sp>
          <p:nvSpPr>
            <p:cNvPr id="1571" name="Google Shape;1571;p9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9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572" name="Google Shape;1572;p9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9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573" name="Google Shape;1573;p9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9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574" name="Google Shape;1574;p9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9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6145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073F7C72-47E7-4561-8501-EABD0086E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2762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alt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0D1523-F849-4729-912C-43D0147D7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15683" cy="380736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7DBC860-27A1-437E-89EE-A14F82123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542" y="7"/>
            <a:ext cx="4048916" cy="380736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D9BD380-DE10-4669-A3FF-6EEAAFE931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440" y="0"/>
            <a:ext cx="4003560" cy="543909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33DD285-69F7-4FAF-8BC0-2359CD9EE0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78314"/>
            <a:ext cx="3243886" cy="297356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A1C117D-A729-46E4-960B-13FEF416A2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542" y="3884438"/>
            <a:ext cx="3148184" cy="297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521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60"/>
          <p:cNvSpPr/>
          <p:nvPr/>
        </p:nvSpPr>
        <p:spPr>
          <a:xfrm>
            <a:off x="8032530" y="1324302"/>
            <a:ext cx="4159469" cy="418800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defTabSz="609630">
              <a:buClr>
                <a:srgbClr val="000000"/>
              </a:buClr>
            </a:pPr>
            <a:endParaRPr sz="9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24" name="Google Shape;1024;p60"/>
          <p:cNvSpPr/>
          <p:nvPr/>
        </p:nvSpPr>
        <p:spPr>
          <a:xfrm>
            <a:off x="10428888" y="5762297"/>
            <a:ext cx="1104189" cy="1039523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algn="ctr" defTabSz="609630">
              <a:lnSpc>
                <a:spcPct val="80000"/>
              </a:lnSpc>
              <a:buClr>
                <a:srgbClr val="000000"/>
              </a:buClr>
            </a:pPr>
            <a:r>
              <a:rPr lang="ru" sz="4000" b="1" kern="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500" b="1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25" name="Google Shape;1025;p60"/>
          <p:cNvSpPr txBox="1"/>
          <p:nvPr/>
        </p:nvSpPr>
        <p:spPr>
          <a:xfrm>
            <a:off x="241776" y="310634"/>
            <a:ext cx="9528000" cy="840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ru-RU" sz="64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Немного о проблеме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ED08BC5-90F8-45F2-9BAE-44BD685C5D4F}"/>
              </a:ext>
            </a:extLst>
          </p:cNvPr>
          <p:cNvSpPr/>
          <p:nvPr/>
        </p:nvSpPr>
        <p:spPr>
          <a:xfrm>
            <a:off x="155065" y="1229710"/>
            <a:ext cx="78774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solidFill>
                  <a:srgbClr val="404040"/>
                </a:solidFill>
                <a:latin typeface="Inter"/>
              </a:rPr>
              <a:t>Рак кожи — один из самых распространенных видов рака в мире. Ежегодно диагностируется более 5 миллионов новых случаев.</a:t>
            </a:r>
          </a:p>
          <a:p>
            <a:pPr algn="just"/>
            <a:r>
              <a:rPr lang="ru-RU" sz="2000" dirty="0">
                <a:solidFill>
                  <a:srgbClr val="404040"/>
                </a:solidFill>
                <a:latin typeface="Inter"/>
              </a:rPr>
              <a:t>Ранняя диагностика кожных новообразований критически важна для успешного лечения. Однако визуальная диагностика требует высокой квалификации врачей и часто сопровождается ошибками.</a:t>
            </a:r>
          </a:p>
          <a:p>
            <a:pPr algn="just"/>
            <a:r>
              <a:rPr lang="ru-RU" sz="2000" dirty="0">
                <a:solidFill>
                  <a:srgbClr val="404040"/>
                </a:solidFill>
                <a:latin typeface="Inter"/>
              </a:rPr>
              <a:t>Автоматизация диагностики с использованием методов компьютерного зрения и глубокого обучения может значительно повысить точность и скорость диагностики.</a:t>
            </a:r>
            <a:endParaRPr lang="en-US" sz="2000" dirty="0">
              <a:solidFill>
                <a:srgbClr val="404040"/>
              </a:solidFill>
              <a:latin typeface="Inter"/>
            </a:endParaRPr>
          </a:p>
          <a:p>
            <a:pPr algn="just"/>
            <a:endParaRPr lang="ru-RU" sz="2000" dirty="0">
              <a:solidFill>
                <a:srgbClr val="404040"/>
              </a:solidFill>
              <a:latin typeface="Inter"/>
            </a:endParaRPr>
          </a:p>
          <a:p>
            <a:pPr algn="just"/>
            <a:r>
              <a:rPr lang="ru-RU" sz="2000" b="1" dirty="0">
                <a:solidFill>
                  <a:srgbClr val="404040"/>
                </a:solidFill>
                <a:latin typeface="Inter"/>
              </a:rPr>
              <a:t>Актуальность: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404040"/>
                </a:solidFill>
                <a:latin typeface="Inter"/>
              </a:rPr>
              <a:t>Рост заболеваемости раком кожи требует внедрения новых технологий для раннего выявления.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404040"/>
                </a:solidFill>
                <a:latin typeface="Inter"/>
              </a:rPr>
              <a:t>Методы машинного обучения, особенно </a:t>
            </a:r>
            <a:r>
              <a:rPr lang="ru-RU" sz="2000" dirty="0" err="1">
                <a:solidFill>
                  <a:srgbClr val="404040"/>
                </a:solidFill>
                <a:latin typeface="Inter"/>
              </a:rPr>
              <a:t>сверточные</a:t>
            </a:r>
            <a:r>
              <a:rPr lang="ru-RU" sz="2000" dirty="0">
                <a:solidFill>
                  <a:srgbClr val="404040"/>
                </a:solidFill>
                <a:latin typeface="Inter"/>
              </a:rPr>
              <a:t> нейронные сети (CNN), уже доказали свою эффективность в задачах классификации изображений.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5501FC-B102-4864-B1FD-9267A5DA6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476" y="1400874"/>
            <a:ext cx="4088523" cy="4030347"/>
          </a:xfrm>
          <a:prstGeom prst="flowChartSummingJunction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98541B-EB3A-47CE-A75E-54D554B51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297" y="0"/>
            <a:ext cx="10524702" cy="343640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B7AA0B-0BAC-45BC-BB91-097771ABF1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8" t="2101" r="795" b="2631"/>
          <a:stretch/>
        </p:blipFill>
        <p:spPr>
          <a:xfrm>
            <a:off x="1084501" y="3436405"/>
            <a:ext cx="11107499" cy="3421595"/>
          </a:xfrm>
          <a:prstGeom prst="rect">
            <a:avLst/>
          </a:prstGeom>
        </p:spPr>
      </p:pic>
      <p:sp>
        <p:nvSpPr>
          <p:cNvPr id="1568" name="Google Shape;1568;p97"/>
          <p:cNvSpPr/>
          <p:nvPr/>
        </p:nvSpPr>
        <p:spPr>
          <a:xfrm>
            <a:off x="-2748000" y="-512500"/>
            <a:ext cx="7883000" cy="78830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defTabSz="609630">
              <a:buClr>
                <a:srgbClr val="000000"/>
              </a:buClr>
            </a:pPr>
            <a:endParaRPr sz="9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69" name="Google Shape;1569;p97"/>
          <p:cNvSpPr txBox="1"/>
          <p:nvPr/>
        </p:nvSpPr>
        <p:spPr>
          <a:xfrm>
            <a:off x="515705" y="1122805"/>
            <a:ext cx="4619296" cy="46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323233"/>
              </a:buClr>
              <a:buSzPts val="8600"/>
            </a:pPr>
            <a:r>
              <a:rPr lang="ru-RU" sz="48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Знакомство </a:t>
            </a:r>
            <a:endParaRPr lang="en-US" sz="4800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defTabSz="609630">
              <a:lnSpc>
                <a:spcPct val="80000"/>
              </a:lnSpc>
              <a:buClr>
                <a:srgbClr val="323233"/>
              </a:buClr>
              <a:buSzPts val="8600"/>
            </a:pPr>
            <a:r>
              <a:rPr lang="ru-RU" sz="48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 </a:t>
            </a:r>
            <a:r>
              <a:rPr lang="ru-RU" sz="4800" b="1" kern="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датасетом</a:t>
            </a:r>
            <a:endParaRPr lang="ru-RU" sz="4800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defTabSz="609630">
              <a:lnSpc>
                <a:spcPct val="80000"/>
              </a:lnSpc>
              <a:buClr>
                <a:srgbClr val="323233"/>
              </a:buClr>
              <a:buSzPts val="8600"/>
            </a:pPr>
            <a:r>
              <a:rPr lang="ru" sz="48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4800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570" name="Google Shape;1570;p97"/>
          <p:cNvGrpSpPr/>
          <p:nvPr/>
        </p:nvGrpSpPr>
        <p:grpSpPr>
          <a:xfrm>
            <a:off x="11651734" y="6250314"/>
            <a:ext cx="344717" cy="353773"/>
            <a:chOff x="238125" y="2432825"/>
            <a:chExt cx="779550" cy="781875"/>
          </a:xfrm>
        </p:grpSpPr>
        <p:sp>
          <p:nvSpPr>
            <p:cNvPr id="1571" name="Google Shape;1571;p9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9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9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9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575" name="Google Shape;1575;p97"/>
          <p:cNvSpPr txBox="1"/>
          <p:nvPr/>
        </p:nvSpPr>
        <p:spPr>
          <a:xfrm>
            <a:off x="1193500" y="4630109"/>
            <a:ext cx="3145201" cy="30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r>
              <a:rPr lang="en-US" sz="1400" kern="0" dirty="0">
                <a:latin typeface="Proxima Nova"/>
                <a:ea typeface="Proxima Nova"/>
                <a:cs typeface="Proxima Nova"/>
                <a:sym typeface="Proxima Nova"/>
              </a:rPr>
              <a:t>HAM10000 Lesion Segmentations</a:t>
            </a:r>
            <a:endParaRPr sz="1400" kern="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Google Shape;1575;p97">
            <a:extLst>
              <a:ext uri="{FF2B5EF4-FFF2-40B4-BE49-F238E27FC236}">
                <a16:creationId xmlns:a16="http://schemas.microsoft.com/office/drawing/2014/main" id="{6587B09D-32E7-44F2-A7BE-EC309C207A46}"/>
              </a:ext>
            </a:extLst>
          </p:cNvPr>
          <p:cNvSpPr txBox="1"/>
          <p:nvPr/>
        </p:nvSpPr>
        <p:spPr>
          <a:xfrm>
            <a:off x="1252752" y="1401674"/>
            <a:ext cx="3145201" cy="316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r>
              <a:rPr lang="en-US" sz="1400" kern="0" dirty="0">
                <a:latin typeface="Proxima Nova"/>
                <a:ea typeface="Proxima Nova"/>
                <a:cs typeface="Proxima Nova"/>
                <a:sym typeface="Proxima Nova"/>
              </a:rPr>
              <a:t>Skin Cancer MNIST: HAM10000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60"/>
          <p:cNvSpPr/>
          <p:nvPr/>
        </p:nvSpPr>
        <p:spPr>
          <a:xfrm>
            <a:off x="10484067" y="5770180"/>
            <a:ext cx="1072057" cy="961696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kumimoji="0" sz="5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FF76CAD-76C8-4FEB-976F-18CCE1FF4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1715"/>
            <a:ext cx="8040414" cy="6414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2696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Общая информация: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Название: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 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Skin Cancer MNIST: HAM10000 </a:t>
            </a:r>
            <a:r>
              <a:rPr lang="ru-RU" altLang="ru-RU" sz="1600" dirty="0">
                <a:solidFill>
                  <a:srgbClr val="404040"/>
                </a:solidFill>
                <a:latin typeface="Inter"/>
              </a:rPr>
              <a:t>и 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HAM10000 Lesion Segmentations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Inter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Размер: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 10,015 изображений кожных новообразований + 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segmentation masks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Классы: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 7 типов кожных заболеваний: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akiec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 — 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Actinic keratoses</a:t>
            </a:r>
            <a:r>
              <a:rPr lang="ru-RU" altLang="ru-RU" sz="1600" dirty="0">
                <a:solidFill>
                  <a:srgbClr val="404040"/>
                </a:solidFill>
                <a:latin typeface="Inter"/>
              </a:rPr>
              <a:t> 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актинический кератоз и плоскоклеточный рак).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bcc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 — 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Basal cell carcinoma</a:t>
            </a:r>
            <a:r>
              <a:rPr lang="ru-RU" altLang="ru-RU" sz="1600" dirty="0">
                <a:solidFill>
                  <a:srgbClr val="404040"/>
                </a:solidFill>
                <a:latin typeface="Inter"/>
              </a:rPr>
              <a:t> 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базальноклеточная карцинома).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bkl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 — 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Benign keratosis-like lesions</a:t>
            </a:r>
            <a:r>
              <a:rPr lang="ru-RU" altLang="ru-RU" sz="1600" dirty="0">
                <a:solidFill>
                  <a:srgbClr val="404040"/>
                </a:solidFill>
                <a:latin typeface="Inter"/>
              </a:rPr>
              <a:t> 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доброкачественные кератозы).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4"/>
            </a:pP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df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 — 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Dermatofibroma</a:t>
            </a:r>
            <a:r>
              <a:rPr lang="ru-RU" altLang="ru-RU" sz="1600" dirty="0">
                <a:solidFill>
                  <a:srgbClr val="404040"/>
                </a:solidFill>
                <a:latin typeface="Inter"/>
              </a:rPr>
              <a:t> 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дерматофиброма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).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5"/>
            </a:pP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mel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 — 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Melanoma</a:t>
            </a:r>
            <a:r>
              <a:rPr lang="ru-RU" altLang="ru-RU" sz="1600" dirty="0">
                <a:solidFill>
                  <a:srgbClr val="404040"/>
                </a:solidFill>
                <a:latin typeface="Inter"/>
              </a:rPr>
              <a:t> 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меланома).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6"/>
            </a:pP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nv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 — 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Melanocytic nevi</a:t>
            </a:r>
            <a:r>
              <a:rPr lang="ru-RU" altLang="ru-RU" sz="1600" dirty="0">
                <a:solidFill>
                  <a:srgbClr val="404040"/>
                </a:solidFill>
                <a:latin typeface="Inter"/>
              </a:rPr>
              <a:t> 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меланоцитарный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невус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).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7"/>
            </a:pP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vasc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 — 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Vascular lesions</a:t>
            </a:r>
            <a:r>
              <a:rPr lang="ru-RU" altLang="ru-RU" sz="1600" dirty="0">
                <a:solidFill>
                  <a:srgbClr val="404040"/>
                </a:solidFill>
                <a:latin typeface="Inter"/>
              </a:rPr>
              <a:t> 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сосудистые поражения).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Int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Характеристики изображений: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Разрешение: 450x600 пикселей.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Формат: JPEG(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Skin Cancer MNIST: HAM10000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) и 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PNG</a:t>
            </a:r>
            <a:r>
              <a:rPr lang="ru-RU" altLang="ru-RU" sz="1600" dirty="0">
                <a:solidFill>
                  <a:srgbClr val="404040"/>
                </a:solidFill>
                <a:latin typeface="Inter"/>
              </a:rPr>
              <a:t>(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HAM10000 Lesion Segmentations</a:t>
            </a:r>
            <a:r>
              <a:rPr lang="ru-RU" altLang="ru-RU" sz="1600" dirty="0">
                <a:solidFill>
                  <a:srgbClr val="404040"/>
                </a:solidFill>
                <a:latin typeface="Inter"/>
              </a:rPr>
              <a:t>)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Источник: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дерматоскопические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 изображения, собранные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в медицинских учреждениях (</a:t>
            </a:r>
            <a:r>
              <a:rPr lang="en-US" altLang="ru-RU" sz="1600" dirty="0">
                <a:latin typeface="In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effectLst/>
                <a:latin typeface="Inter"/>
              </a:rPr>
              <a:t>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ru-RU" altLang="ru-RU" sz="1600" b="0" i="0" u="none" strike="noStrike" cap="none" normalizeH="0" baseline="0" dirty="0">
              <a:ln>
                <a:noFill/>
              </a:ln>
              <a:effectLst/>
              <a:latin typeface="Int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Преимущества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датасета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Большой объем данных (10,015 изображений).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Разнообразие классов (7 типов заболеваний).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Высокое качество изображений 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дерматоскопические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 снимки).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ru-RU" sz="1600" b="1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Int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Проблемы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датасета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Дисбаланс классов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.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Int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Необходимость предобработки данных (нормализация, аугментация).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82B07A4B-B6A0-4061-8453-6798DAF517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738387"/>
              </p:ext>
            </p:extLst>
          </p:nvPr>
        </p:nvGraphicFramePr>
        <p:xfrm>
          <a:off x="7969469" y="724704"/>
          <a:ext cx="3925615" cy="153797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594504">
                  <a:extLst>
                    <a:ext uri="{9D8B030D-6E8A-4147-A177-3AD203B41FA5}">
                      <a16:colId xmlns:a16="http://schemas.microsoft.com/office/drawing/2014/main" val="3420290778"/>
                    </a:ext>
                  </a:extLst>
                </a:gridCol>
                <a:gridCol w="2503421">
                  <a:extLst>
                    <a:ext uri="{9D8B030D-6E8A-4147-A177-3AD203B41FA5}">
                      <a16:colId xmlns:a16="http://schemas.microsoft.com/office/drawing/2014/main" val="496290890"/>
                    </a:ext>
                  </a:extLst>
                </a:gridCol>
                <a:gridCol w="827690">
                  <a:extLst>
                    <a:ext uri="{9D8B030D-6E8A-4147-A177-3AD203B41FA5}">
                      <a16:colId xmlns:a16="http://schemas.microsoft.com/office/drawing/2014/main" val="81567942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nv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Melanocytic nevi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6705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95080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mel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Melanoma         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1113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09106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bkl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Benign keratosis-like lesions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1099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55549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bcc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Basal cell carcinoma 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514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65954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akiec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Actinic keratoses 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327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964051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vasc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Vascular lesions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142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37770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df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Dermatofibroma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115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101475"/>
                  </a:ext>
                </a:extLst>
              </a:tr>
            </a:tbl>
          </a:graphicData>
        </a:graphic>
      </p:graphicFrame>
      <p:pic>
        <p:nvPicPr>
          <p:cNvPr id="1027" name="Picture 3">
            <a:extLst>
              <a:ext uri="{FF2B5EF4-FFF2-40B4-BE49-F238E27FC236}">
                <a16:creationId xmlns:a16="http://schemas.microsoft.com/office/drawing/2014/main" id="{20C188D3-BB66-4C15-9A84-09F588B2D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469" y="2510732"/>
            <a:ext cx="3925614" cy="2950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845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02774A4-8987-45AD-850D-266055D72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254" y="344144"/>
            <a:ext cx="6852746" cy="3854670"/>
          </a:xfrm>
          <a:prstGeom prst="rect">
            <a:avLst/>
          </a:prstGeom>
        </p:spPr>
      </p:pic>
      <p:sp>
        <p:nvSpPr>
          <p:cNvPr id="1568" name="Google Shape;1568;p97"/>
          <p:cNvSpPr/>
          <p:nvPr/>
        </p:nvSpPr>
        <p:spPr>
          <a:xfrm>
            <a:off x="-2748000" y="-512500"/>
            <a:ext cx="7883000" cy="78830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defTabSz="609630">
              <a:buClr>
                <a:srgbClr val="000000"/>
              </a:buClr>
            </a:pPr>
            <a:endParaRPr sz="9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69" name="Google Shape;1569;p97"/>
          <p:cNvSpPr txBox="1"/>
          <p:nvPr/>
        </p:nvSpPr>
        <p:spPr>
          <a:xfrm>
            <a:off x="518907" y="1122805"/>
            <a:ext cx="4619296" cy="46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609630">
              <a:lnSpc>
                <a:spcPct val="80000"/>
              </a:lnSpc>
              <a:buClr>
                <a:srgbClr val="323233"/>
              </a:buClr>
              <a:buSzPts val="8600"/>
            </a:pPr>
            <a:r>
              <a:rPr lang="ru-RU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Решение задачи </a:t>
            </a:r>
            <a:r>
              <a:rPr lang="ru-RU" sz="3600" b="1" kern="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мультиклассовой</a:t>
            </a:r>
            <a:r>
              <a:rPr lang="ru-RU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классификации</a:t>
            </a:r>
          </a:p>
          <a:p>
            <a:pPr defTabSz="609630">
              <a:lnSpc>
                <a:spcPct val="80000"/>
              </a:lnSpc>
              <a:buClr>
                <a:srgbClr val="323233"/>
              </a:buClr>
              <a:buSzPts val="8600"/>
            </a:pPr>
            <a:r>
              <a:rPr lang="ru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3600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570" name="Google Shape;1570;p97"/>
          <p:cNvGrpSpPr/>
          <p:nvPr/>
        </p:nvGrpSpPr>
        <p:grpSpPr>
          <a:xfrm>
            <a:off x="11651734" y="6250314"/>
            <a:ext cx="344717" cy="353773"/>
            <a:chOff x="238125" y="2432825"/>
            <a:chExt cx="779550" cy="781875"/>
          </a:xfrm>
        </p:grpSpPr>
        <p:sp>
          <p:nvSpPr>
            <p:cNvPr id="1571" name="Google Shape;1571;p9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9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9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9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5D9D479-1FFA-47A4-B9DD-6832B1697A75}"/>
              </a:ext>
            </a:extLst>
          </p:cNvPr>
          <p:cNvSpPr/>
          <p:nvPr/>
        </p:nvSpPr>
        <p:spPr>
          <a:xfrm>
            <a:off x="5780707" y="4051739"/>
            <a:ext cx="566241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solidFill>
                  <a:srgbClr val="404040"/>
                </a:solidFill>
                <a:latin typeface="Inter"/>
              </a:rPr>
              <a:t>Основные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этапы: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ru-RU" sz="2000" dirty="0">
                <a:solidFill>
                  <a:srgbClr val="404040"/>
                </a:solidFill>
                <a:latin typeface="Inter"/>
              </a:rPr>
              <a:t>Подготовка данных;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Выбор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CNN</a:t>
            </a:r>
            <a:r>
              <a:rPr lang="ru-RU" sz="2000" dirty="0">
                <a:solidFill>
                  <a:srgbClr val="404040"/>
                </a:solidFill>
                <a:latin typeface="Inter"/>
              </a:rPr>
              <a:t>;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Обучение, валидация и тестирование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CNN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;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ru-RU" sz="2000" dirty="0">
                <a:solidFill>
                  <a:srgbClr val="404040"/>
                </a:solidFill>
                <a:latin typeface="Inter"/>
              </a:rPr>
              <a:t>Сравнение метрик и выбор наилучшей </a:t>
            </a:r>
            <a:r>
              <a:rPr lang="en-US" sz="2000" dirty="0">
                <a:solidFill>
                  <a:srgbClr val="404040"/>
                </a:solidFill>
                <a:latin typeface="Inter"/>
              </a:rPr>
              <a:t>CNN</a:t>
            </a:r>
            <a:r>
              <a:rPr lang="ru-RU" sz="2000" dirty="0">
                <a:solidFill>
                  <a:srgbClr val="404040"/>
                </a:solidFill>
                <a:latin typeface="Inter"/>
              </a:rPr>
              <a:t>;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Дообучение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выбранной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CNN 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и оценка метрик.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489E5B4-6B5A-4C94-9AFD-CE296FD133C4}"/>
              </a:ext>
            </a:extLst>
          </p:cNvPr>
          <p:cNvSpPr/>
          <p:nvPr/>
        </p:nvSpPr>
        <p:spPr>
          <a:xfrm>
            <a:off x="7283668" y="472966"/>
            <a:ext cx="2656491" cy="2333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7650" name="Picture 2" descr="Question-square free interface icon">
            <a:extLst>
              <a:ext uri="{FF2B5EF4-FFF2-40B4-BE49-F238E27FC236}">
                <a16:creationId xmlns:a16="http://schemas.microsoft.com/office/drawing/2014/main" id="{40C8B41E-960B-46DA-94F3-6148EEA6E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684" y="662151"/>
            <a:ext cx="1954925" cy="195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1237D7CF-0968-475E-9CC9-56C13FDD0734}"/>
              </a:ext>
            </a:extLst>
          </p:cNvPr>
          <p:cNvSpPr/>
          <p:nvPr/>
        </p:nvSpPr>
        <p:spPr>
          <a:xfrm>
            <a:off x="7415904" y="3594538"/>
            <a:ext cx="2106468" cy="2286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4825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60"/>
          <p:cNvSpPr txBox="1"/>
          <p:nvPr/>
        </p:nvSpPr>
        <p:spPr>
          <a:xfrm>
            <a:off x="241775" y="310634"/>
            <a:ext cx="11763665" cy="49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 defTabSz="60963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ru-RU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Подготовка данных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E858252-8302-468D-852D-81CD395BC114}"/>
              </a:ext>
            </a:extLst>
          </p:cNvPr>
          <p:cNvSpPr/>
          <p:nvPr/>
        </p:nvSpPr>
        <p:spPr>
          <a:xfrm>
            <a:off x="8404967" y="1992482"/>
            <a:ext cx="31854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Oversampling</a:t>
            </a:r>
            <a:endParaRPr lang="ru-RU" dirty="0"/>
          </a:p>
          <a:p>
            <a:pPr algn="ctr"/>
            <a:r>
              <a:rPr lang="ru-RU" dirty="0"/>
              <a:t>+</a:t>
            </a:r>
          </a:p>
          <a:p>
            <a:pPr algn="ctr"/>
            <a:r>
              <a:rPr lang="en-US" dirty="0"/>
              <a:t>transforming and augmenting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4C923E7-1E97-4D04-8452-511F08456666}"/>
              </a:ext>
            </a:extLst>
          </p:cNvPr>
          <p:cNvSpPr/>
          <p:nvPr/>
        </p:nvSpPr>
        <p:spPr>
          <a:xfrm>
            <a:off x="3742022" y="890071"/>
            <a:ext cx="47079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Способы балансировки данных</a:t>
            </a:r>
            <a:endParaRPr lang="en-US" sz="24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13B9EB5-DF01-470A-8F59-F97CBFEA24E7}"/>
              </a:ext>
            </a:extLst>
          </p:cNvPr>
          <p:cNvSpPr/>
          <p:nvPr/>
        </p:nvSpPr>
        <p:spPr>
          <a:xfrm>
            <a:off x="17949" y="1900149"/>
            <a:ext cx="29349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взвешивание классов (</a:t>
            </a:r>
            <a:r>
              <a:rPr lang="en-US" dirty="0"/>
              <a:t>class weighting)</a:t>
            </a:r>
            <a:endParaRPr lang="ru-RU" dirty="0"/>
          </a:p>
          <a:p>
            <a:pPr algn="ctr"/>
            <a:r>
              <a:rPr lang="ru-RU" dirty="0"/>
              <a:t>(с помощью функции)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62FC500-5FEA-4955-BBC6-6266FFCDF5F3}"/>
              </a:ext>
            </a:extLst>
          </p:cNvPr>
          <p:cNvSpPr/>
          <p:nvPr/>
        </p:nvSpPr>
        <p:spPr>
          <a:xfrm>
            <a:off x="3986049" y="1900149"/>
            <a:ext cx="36286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вычисления весов для сэмплера и последующей балансировке </a:t>
            </a:r>
            <a:r>
              <a:rPr lang="ru-RU" dirty="0" err="1"/>
              <a:t>батчей</a:t>
            </a:r>
            <a:endParaRPr lang="ru-RU" dirty="0"/>
          </a:p>
          <a:p>
            <a:pPr algn="ctr"/>
            <a:r>
              <a:rPr lang="ru-RU" dirty="0"/>
              <a:t>(</a:t>
            </a:r>
            <a:r>
              <a:rPr lang="en-US" dirty="0" err="1"/>
              <a:t>WeightedRandomSampler</a:t>
            </a:r>
            <a:r>
              <a:rPr lang="ru-RU" dirty="0"/>
              <a:t>)</a:t>
            </a:r>
          </a:p>
        </p:txBody>
      </p:sp>
      <p:pic>
        <p:nvPicPr>
          <p:cNvPr id="10244" name="Picture 4" descr="Hand free interface icon">
            <a:extLst>
              <a:ext uri="{FF2B5EF4-FFF2-40B4-BE49-F238E27FC236}">
                <a16:creationId xmlns:a16="http://schemas.microsoft.com/office/drawing/2014/main" id="{6EB5F9C8-9E45-4DD3-A7AB-6354D052C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05" y="2970064"/>
            <a:ext cx="1727664" cy="1727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and free interface icon">
            <a:extLst>
              <a:ext uri="{FF2B5EF4-FFF2-40B4-BE49-F238E27FC236}">
                <a16:creationId xmlns:a16="http://schemas.microsoft.com/office/drawing/2014/main" id="{E2FCE272-E178-48CF-9C5E-DE1E7E266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565" y="2970064"/>
            <a:ext cx="1727664" cy="172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1974;p107">
            <a:extLst>
              <a:ext uri="{FF2B5EF4-FFF2-40B4-BE49-F238E27FC236}">
                <a16:creationId xmlns:a16="http://schemas.microsoft.com/office/drawing/2014/main" id="{313D78BF-E193-4705-9B80-0E3D8E69D091}"/>
              </a:ext>
            </a:extLst>
          </p:cNvPr>
          <p:cNvSpPr/>
          <p:nvPr/>
        </p:nvSpPr>
        <p:spPr>
          <a:xfrm rot="3254671">
            <a:off x="3047321" y="1137165"/>
            <a:ext cx="377375" cy="97755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5709"/>
                </a:moveTo>
                <a:cubicBezTo>
                  <a:pt x="20347" y="15709"/>
                  <a:pt x="20102" y="15764"/>
                  <a:pt x="19924" y="15853"/>
                </a:cubicBezTo>
                <a:lnTo>
                  <a:pt x="11782" y="19924"/>
                </a:lnTo>
                <a:lnTo>
                  <a:pt x="11782" y="491"/>
                </a:lnTo>
                <a:cubicBezTo>
                  <a:pt x="11782" y="220"/>
                  <a:pt x="11342" y="0"/>
                  <a:pt x="10800" y="0"/>
                </a:cubicBezTo>
                <a:cubicBezTo>
                  <a:pt x="10258" y="0"/>
                  <a:pt x="9818" y="220"/>
                  <a:pt x="9818" y="491"/>
                </a:cubicBezTo>
                <a:lnTo>
                  <a:pt x="9818" y="19924"/>
                </a:lnTo>
                <a:lnTo>
                  <a:pt x="1676" y="15853"/>
                </a:lnTo>
                <a:cubicBezTo>
                  <a:pt x="1498" y="15764"/>
                  <a:pt x="1253" y="15709"/>
                  <a:pt x="982" y="15709"/>
                </a:cubicBezTo>
                <a:cubicBezTo>
                  <a:pt x="440" y="15709"/>
                  <a:pt x="0" y="15929"/>
                  <a:pt x="0" y="16200"/>
                </a:cubicBezTo>
                <a:cubicBezTo>
                  <a:pt x="0" y="16336"/>
                  <a:pt x="110" y="16458"/>
                  <a:pt x="288" y="16547"/>
                </a:cubicBezTo>
                <a:lnTo>
                  <a:pt x="10106" y="21456"/>
                </a:lnTo>
                <a:cubicBezTo>
                  <a:pt x="10284" y="21545"/>
                  <a:pt x="10529" y="21600"/>
                  <a:pt x="10800" y="21600"/>
                </a:cubicBezTo>
                <a:cubicBezTo>
                  <a:pt x="11071" y="21600"/>
                  <a:pt x="11316" y="21545"/>
                  <a:pt x="11494" y="21456"/>
                </a:cubicBezTo>
                <a:lnTo>
                  <a:pt x="21312" y="16547"/>
                </a:lnTo>
                <a:cubicBezTo>
                  <a:pt x="21490" y="16458"/>
                  <a:pt x="21600" y="16336"/>
                  <a:pt x="21600" y="16200"/>
                </a:cubicBezTo>
                <a:cubicBezTo>
                  <a:pt x="21600" y="15929"/>
                  <a:pt x="21160" y="15709"/>
                  <a:pt x="20618" y="1570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974;p107">
            <a:extLst>
              <a:ext uri="{FF2B5EF4-FFF2-40B4-BE49-F238E27FC236}">
                <a16:creationId xmlns:a16="http://schemas.microsoft.com/office/drawing/2014/main" id="{4FD6FEB7-D4EE-4CF3-B393-E27DB15CBF22}"/>
              </a:ext>
            </a:extLst>
          </p:cNvPr>
          <p:cNvSpPr/>
          <p:nvPr/>
        </p:nvSpPr>
        <p:spPr>
          <a:xfrm>
            <a:off x="5746232" y="1351736"/>
            <a:ext cx="377375" cy="5775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5709"/>
                </a:moveTo>
                <a:cubicBezTo>
                  <a:pt x="20347" y="15709"/>
                  <a:pt x="20102" y="15764"/>
                  <a:pt x="19924" y="15853"/>
                </a:cubicBezTo>
                <a:lnTo>
                  <a:pt x="11782" y="19924"/>
                </a:lnTo>
                <a:lnTo>
                  <a:pt x="11782" y="491"/>
                </a:lnTo>
                <a:cubicBezTo>
                  <a:pt x="11782" y="220"/>
                  <a:pt x="11342" y="0"/>
                  <a:pt x="10800" y="0"/>
                </a:cubicBezTo>
                <a:cubicBezTo>
                  <a:pt x="10258" y="0"/>
                  <a:pt x="9818" y="220"/>
                  <a:pt x="9818" y="491"/>
                </a:cubicBezTo>
                <a:lnTo>
                  <a:pt x="9818" y="19924"/>
                </a:lnTo>
                <a:lnTo>
                  <a:pt x="1676" y="15853"/>
                </a:lnTo>
                <a:cubicBezTo>
                  <a:pt x="1498" y="15764"/>
                  <a:pt x="1253" y="15709"/>
                  <a:pt x="982" y="15709"/>
                </a:cubicBezTo>
                <a:cubicBezTo>
                  <a:pt x="440" y="15709"/>
                  <a:pt x="0" y="15929"/>
                  <a:pt x="0" y="16200"/>
                </a:cubicBezTo>
                <a:cubicBezTo>
                  <a:pt x="0" y="16336"/>
                  <a:pt x="110" y="16458"/>
                  <a:pt x="288" y="16547"/>
                </a:cubicBezTo>
                <a:lnTo>
                  <a:pt x="10106" y="21456"/>
                </a:lnTo>
                <a:cubicBezTo>
                  <a:pt x="10284" y="21545"/>
                  <a:pt x="10529" y="21600"/>
                  <a:pt x="10800" y="21600"/>
                </a:cubicBezTo>
                <a:cubicBezTo>
                  <a:pt x="11071" y="21600"/>
                  <a:pt x="11316" y="21545"/>
                  <a:pt x="11494" y="21456"/>
                </a:cubicBezTo>
                <a:lnTo>
                  <a:pt x="21312" y="16547"/>
                </a:lnTo>
                <a:cubicBezTo>
                  <a:pt x="21490" y="16458"/>
                  <a:pt x="21600" y="16336"/>
                  <a:pt x="21600" y="16200"/>
                </a:cubicBezTo>
                <a:cubicBezTo>
                  <a:pt x="21600" y="15929"/>
                  <a:pt x="21160" y="15709"/>
                  <a:pt x="20618" y="1570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1974;p107">
            <a:extLst>
              <a:ext uri="{FF2B5EF4-FFF2-40B4-BE49-F238E27FC236}">
                <a16:creationId xmlns:a16="http://schemas.microsoft.com/office/drawing/2014/main" id="{51CF267B-E6FA-4F27-8A26-97CCC83DC9A7}"/>
              </a:ext>
            </a:extLst>
          </p:cNvPr>
          <p:cNvSpPr/>
          <p:nvPr/>
        </p:nvSpPr>
        <p:spPr>
          <a:xfrm rot="18963606">
            <a:off x="8589242" y="1181320"/>
            <a:ext cx="377375" cy="97755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5709"/>
                </a:moveTo>
                <a:cubicBezTo>
                  <a:pt x="20347" y="15709"/>
                  <a:pt x="20102" y="15764"/>
                  <a:pt x="19924" y="15853"/>
                </a:cubicBezTo>
                <a:lnTo>
                  <a:pt x="11782" y="19924"/>
                </a:lnTo>
                <a:lnTo>
                  <a:pt x="11782" y="491"/>
                </a:lnTo>
                <a:cubicBezTo>
                  <a:pt x="11782" y="220"/>
                  <a:pt x="11342" y="0"/>
                  <a:pt x="10800" y="0"/>
                </a:cubicBezTo>
                <a:cubicBezTo>
                  <a:pt x="10258" y="0"/>
                  <a:pt x="9818" y="220"/>
                  <a:pt x="9818" y="491"/>
                </a:cubicBezTo>
                <a:lnTo>
                  <a:pt x="9818" y="19924"/>
                </a:lnTo>
                <a:lnTo>
                  <a:pt x="1676" y="15853"/>
                </a:lnTo>
                <a:cubicBezTo>
                  <a:pt x="1498" y="15764"/>
                  <a:pt x="1253" y="15709"/>
                  <a:pt x="982" y="15709"/>
                </a:cubicBezTo>
                <a:cubicBezTo>
                  <a:pt x="440" y="15709"/>
                  <a:pt x="0" y="15929"/>
                  <a:pt x="0" y="16200"/>
                </a:cubicBezTo>
                <a:cubicBezTo>
                  <a:pt x="0" y="16336"/>
                  <a:pt x="110" y="16458"/>
                  <a:pt x="288" y="16547"/>
                </a:cubicBezTo>
                <a:lnTo>
                  <a:pt x="10106" y="21456"/>
                </a:lnTo>
                <a:cubicBezTo>
                  <a:pt x="10284" y="21545"/>
                  <a:pt x="10529" y="21600"/>
                  <a:pt x="10800" y="21600"/>
                </a:cubicBezTo>
                <a:cubicBezTo>
                  <a:pt x="11071" y="21600"/>
                  <a:pt x="11316" y="21545"/>
                  <a:pt x="11494" y="21456"/>
                </a:cubicBezTo>
                <a:lnTo>
                  <a:pt x="21312" y="16547"/>
                </a:lnTo>
                <a:cubicBezTo>
                  <a:pt x="21490" y="16458"/>
                  <a:pt x="21600" y="16336"/>
                  <a:pt x="21600" y="16200"/>
                </a:cubicBezTo>
                <a:cubicBezTo>
                  <a:pt x="21600" y="15929"/>
                  <a:pt x="21160" y="15709"/>
                  <a:pt x="20618" y="1570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D64E178-8026-44ED-B2B6-2C3D4615FB38}"/>
              </a:ext>
            </a:extLst>
          </p:cNvPr>
          <p:cNvSpPr/>
          <p:nvPr/>
        </p:nvSpPr>
        <p:spPr>
          <a:xfrm>
            <a:off x="24675" y="5284480"/>
            <a:ext cx="29349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низкие метрики на обучении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F4723CBC-C205-4C8B-8E05-97A758DA6DF0}"/>
              </a:ext>
            </a:extLst>
          </p:cNvPr>
          <p:cNvSpPr/>
          <p:nvPr/>
        </p:nvSpPr>
        <p:spPr>
          <a:xfrm>
            <a:off x="4278743" y="5284479"/>
            <a:ext cx="29349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низкие метрики на обучении</a:t>
            </a:r>
          </a:p>
        </p:txBody>
      </p:sp>
      <p:pic>
        <p:nvPicPr>
          <p:cNvPr id="26" name="Picture 3">
            <a:extLst>
              <a:ext uri="{FF2B5EF4-FFF2-40B4-BE49-F238E27FC236}">
                <a16:creationId xmlns:a16="http://schemas.microsoft.com/office/drawing/2014/main" id="{38C00A53-2BEF-4769-8896-6ED15BDDA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376" y="5215108"/>
            <a:ext cx="1891106" cy="142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CE47813D-2DD2-4822-84D5-46918203B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5782" y="5220015"/>
            <a:ext cx="1908616" cy="142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1996;p107">
            <a:extLst>
              <a:ext uri="{FF2B5EF4-FFF2-40B4-BE49-F238E27FC236}">
                <a16:creationId xmlns:a16="http://schemas.microsoft.com/office/drawing/2014/main" id="{37A9C60A-FA5C-4652-8275-D71DCCEF8853}"/>
              </a:ext>
            </a:extLst>
          </p:cNvPr>
          <p:cNvSpPr/>
          <p:nvPr/>
        </p:nvSpPr>
        <p:spPr>
          <a:xfrm rot="16200000">
            <a:off x="9771799" y="5744005"/>
            <a:ext cx="405665" cy="3803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415"/>
                </a:moveTo>
                <a:lnTo>
                  <a:pt x="2459" y="14727"/>
                </a:lnTo>
                <a:lnTo>
                  <a:pt x="8640" y="14727"/>
                </a:lnTo>
                <a:lnTo>
                  <a:pt x="8640" y="1964"/>
                </a:lnTo>
                <a:cubicBezTo>
                  <a:pt x="8640" y="1422"/>
                  <a:pt x="9285" y="982"/>
                  <a:pt x="10080" y="982"/>
                </a:cubicBezTo>
                <a:lnTo>
                  <a:pt x="11520" y="982"/>
                </a:lnTo>
                <a:cubicBezTo>
                  <a:pt x="12315" y="982"/>
                  <a:pt x="12960" y="1422"/>
                  <a:pt x="12960" y="1964"/>
                </a:cubicBezTo>
                <a:lnTo>
                  <a:pt x="12960" y="14727"/>
                </a:lnTo>
                <a:lnTo>
                  <a:pt x="19142" y="14727"/>
                </a:lnTo>
                <a:cubicBezTo>
                  <a:pt x="19142" y="14727"/>
                  <a:pt x="10800" y="20415"/>
                  <a:pt x="10800" y="20415"/>
                </a:cubicBezTo>
                <a:close/>
                <a:moveTo>
                  <a:pt x="20880" y="13745"/>
                </a:moveTo>
                <a:lnTo>
                  <a:pt x="14400" y="13745"/>
                </a:lnTo>
                <a:lnTo>
                  <a:pt x="14400" y="1964"/>
                </a:lnTo>
                <a:cubicBezTo>
                  <a:pt x="14400" y="879"/>
                  <a:pt x="13110" y="0"/>
                  <a:pt x="11520" y="0"/>
                </a:cubicBezTo>
                <a:lnTo>
                  <a:pt x="10080" y="0"/>
                </a:lnTo>
                <a:cubicBezTo>
                  <a:pt x="8490" y="0"/>
                  <a:pt x="7200" y="879"/>
                  <a:pt x="7200" y="1964"/>
                </a:cubicBezTo>
                <a:lnTo>
                  <a:pt x="7200" y="13745"/>
                </a:lnTo>
                <a:lnTo>
                  <a:pt x="720" y="13745"/>
                </a:lnTo>
                <a:cubicBezTo>
                  <a:pt x="323" y="13745"/>
                  <a:pt x="0" y="13966"/>
                  <a:pt x="0" y="14236"/>
                </a:cubicBezTo>
                <a:cubicBezTo>
                  <a:pt x="0" y="14373"/>
                  <a:pt x="81" y="14495"/>
                  <a:pt x="212" y="14584"/>
                </a:cubicBezTo>
                <a:lnTo>
                  <a:pt x="10290" y="21456"/>
                </a:lnTo>
                <a:cubicBezTo>
                  <a:pt x="10421" y="21545"/>
                  <a:pt x="10601" y="21600"/>
                  <a:pt x="10800" y="21600"/>
                </a:cubicBezTo>
                <a:cubicBezTo>
                  <a:pt x="10999" y="21600"/>
                  <a:pt x="11179" y="21545"/>
                  <a:pt x="11310" y="21456"/>
                </a:cubicBezTo>
                <a:lnTo>
                  <a:pt x="21388" y="14584"/>
                </a:lnTo>
                <a:cubicBezTo>
                  <a:pt x="21519" y="14495"/>
                  <a:pt x="21600" y="14373"/>
                  <a:pt x="21600" y="14236"/>
                </a:cubicBezTo>
                <a:cubicBezTo>
                  <a:pt x="21600" y="13966"/>
                  <a:pt x="21277" y="13745"/>
                  <a:pt x="20880" y="137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ysClr val="windowText" lastClr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48" name="Picture 8" descr="Social network free interface icon">
            <a:extLst>
              <a:ext uri="{FF2B5EF4-FFF2-40B4-BE49-F238E27FC236}">
                <a16:creationId xmlns:a16="http://schemas.microsoft.com/office/drawing/2014/main" id="{5CD046BC-9543-4CC8-AD52-5AC57CCDF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877" y="3078356"/>
            <a:ext cx="1727665" cy="172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567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60"/>
          <p:cNvSpPr txBox="1"/>
          <p:nvPr/>
        </p:nvSpPr>
        <p:spPr>
          <a:xfrm>
            <a:off x="241775" y="310634"/>
            <a:ext cx="11763665" cy="49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 defTabSz="60963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ru-RU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Выбор </a:t>
            </a:r>
            <a:r>
              <a:rPr lang="en-US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CNN</a:t>
            </a:r>
            <a:endParaRPr kumimoji="0" lang="ru-RU" sz="3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18" name="Таблица 17">
            <a:extLst>
              <a:ext uri="{FF2B5EF4-FFF2-40B4-BE49-F238E27FC236}">
                <a16:creationId xmlns:a16="http://schemas.microsoft.com/office/drawing/2014/main" id="{CCD4E375-A7C2-4232-B37C-83F2BE1358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519750"/>
              </p:ext>
            </p:extLst>
          </p:nvPr>
        </p:nvGraphicFramePr>
        <p:xfrm>
          <a:off x="60471" y="969525"/>
          <a:ext cx="12039564" cy="5691408"/>
        </p:xfrm>
        <a:graphic>
          <a:graphicData uri="http://schemas.openxmlformats.org/drawingml/2006/table">
            <a:tbl>
              <a:tblPr/>
              <a:tblGrid>
                <a:gridCol w="2763237">
                  <a:extLst>
                    <a:ext uri="{9D8B030D-6E8A-4147-A177-3AD203B41FA5}">
                      <a16:colId xmlns:a16="http://schemas.microsoft.com/office/drawing/2014/main" val="3746155964"/>
                    </a:ext>
                  </a:extLst>
                </a:gridCol>
                <a:gridCol w="3158406">
                  <a:extLst>
                    <a:ext uri="{9D8B030D-6E8A-4147-A177-3AD203B41FA5}">
                      <a16:colId xmlns:a16="http://schemas.microsoft.com/office/drawing/2014/main" val="593127845"/>
                    </a:ext>
                  </a:extLst>
                </a:gridCol>
                <a:gridCol w="3158407">
                  <a:extLst>
                    <a:ext uri="{9D8B030D-6E8A-4147-A177-3AD203B41FA5}">
                      <a16:colId xmlns:a16="http://schemas.microsoft.com/office/drawing/2014/main" val="160405050"/>
                    </a:ext>
                  </a:extLst>
                </a:gridCol>
                <a:gridCol w="2959514">
                  <a:extLst>
                    <a:ext uri="{9D8B030D-6E8A-4147-A177-3AD203B41FA5}">
                      <a16:colId xmlns:a16="http://schemas.microsoft.com/office/drawing/2014/main" val="2971845357"/>
                    </a:ext>
                  </a:extLst>
                </a:gridCol>
              </a:tblGrid>
              <a:tr h="311006"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>
                          <a:effectLst/>
                        </a:rPr>
                        <a:t>Характеристика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DenseNet-121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ResNet-101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VGG-13_bn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268246"/>
                  </a:ext>
                </a:extLst>
              </a:tr>
              <a:tr h="311006">
                <a:tc>
                  <a:txBody>
                    <a:bodyPr/>
                    <a:lstStyle/>
                    <a:p>
                      <a:r>
                        <a:rPr lang="ru-RU" sz="1400" b="1" dirty="0">
                          <a:effectLst/>
                        </a:rPr>
                        <a:t>Год публикации</a:t>
                      </a:r>
                      <a:endParaRPr lang="ru-RU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2017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2015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2014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412505"/>
                  </a:ext>
                </a:extLst>
              </a:tr>
              <a:tr h="528710">
                <a:tc>
                  <a:txBody>
                    <a:bodyPr/>
                    <a:lstStyle/>
                    <a:p>
                      <a:r>
                        <a:rPr lang="ru-RU" sz="1400" b="1">
                          <a:effectLst/>
                        </a:rPr>
                        <a:t>Основная идея</a:t>
                      </a:r>
                      <a:endParaRPr lang="ru-RU" sz="14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Плотные соединения (</a:t>
                      </a:r>
                      <a:r>
                        <a:rPr lang="en-US" sz="1400" dirty="0">
                          <a:effectLst/>
                        </a:rPr>
                        <a:t>Dense Blocks)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Остаточные блоки (</a:t>
                      </a:r>
                      <a:r>
                        <a:rPr lang="en-US" sz="1400" dirty="0">
                          <a:effectLst/>
                        </a:rPr>
                        <a:t>skip-connections)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Простая последовательность слоев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11708"/>
                  </a:ext>
                </a:extLst>
              </a:tr>
              <a:tr h="528710">
                <a:tc>
                  <a:txBody>
                    <a:bodyPr/>
                    <a:lstStyle/>
                    <a:p>
                      <a:r>
                        <a:rPr lang="ru-RU" sz="1400" b="1">
                          <a:effectLst/>
                        </a:rPr>
                        <a:t>Глубина (количество слоев)</a:t>
                      </a:r>
                      <a:endParaRPr lang="ru-RU" sz="14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121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101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13 (10 </a:t>
                      </a:r>
                      <a:r>
                        <a:rPr lang="ru-RU" sz="1400" dirty="0" err="1">
                          <a:effectLst/>
                        </a:rPr>
                        <a:t>сверточных</a:t>
                      </a:r>
                      <a:r>
                        <a:rPr lang="ru-RU" sz="1400" dirty="0">
                          <a:effectLst/>
                        </a:rPr>
                        <a:t> + 3 </a:t>
                      </a:r>
                      <a:r>
                        <a:rPr lang="ru-RU" sz="1400" dirty="0" err="1">
                          <a:effectLst/>
                        </a:rPr>
                        <a:t>полносвязных</a:t>
                      </a:r>
                      <a:r>
                        <a:rPr lang="ru-RU" sz="1400" dirty="0">
                          <a:effectLst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025037"/>
                  </a:ext>
                </a:extLst>
              </a:tr>
              <a:tr h="528710">
                <a:tc>
                  <a:txBody>
                    <a:bodyPr/>
                    <a:lstStyle/>
                    <a:p>
                      <a:r>
                        <a:rPr lang="en-US" sz="1400" b="1">
                          <a:effectLst/>
                        </a:rPr>
                        <a:t>Batch Normalization</a:t>
                      </a:r>
                      <a:endParaRPr lang="en-US" sz="14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Да (внутри плотных блоков)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Да (внутри остаточных блоков)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Да (после каждого </a:t>
                      </a:r>
                      <a:r>
                        <a:rPr lang="ru-RU" sz="1400" dirty="0" err="1">
                          <a:effectLst/>
                        </a:rPr>
                        <a:t>сверточного</a:t>
                      </a:r>
                      <a:r>
                        <a:rPr lang="ru-RU" sz="1400" dirty="0">
                          <a:effectLst/>
                        </a:rPr>
                        <a:t> слоя)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023533"/>
                  </a:ext>
                </a:extLst>
              </a:tr>
              <a:tr h="311006">
                <a:tc>
                  <a:txBody>
                    <a:bodyPr/>
                    <a:lstStyle/>
                    <a:p>
                      <a:r>
                        <a:rPr lang="ru-RU" sz="1400" b="1">
                          <a:effectLst/>
                        </a:rPr>
                        <a:t>Количество параметров</a:t>
                      </a:r>
                      <a:endParaRPr lang="ru-RU" sz="14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~8 миллионов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~44 миллионов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~133 миллионов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93635"/>
                  </a:ext>
                </a:extLst>
              </a:tr>
              <a:tr h="528710">
                <a:tc>
                  <a:txBody>
                    <a:bodyPr/>
                    <a:lstStyle/>
                    <a:p>
                      <a:r>
                        <a:rPr lang="ru-RU" sz="1400" b="1">
                          <a:effectLst/>
                        </a:rPr>
                        <a:t>Требования к памяти</a:t>
                      </a:r>
                      <a:endParaRPr lang="ru-RU" sz="14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Высокие (из-за плотных соединений)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Умеренные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Высокие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331091"/>
                  </a:ext>
                </a:extLst>
              </a:tr>
              <a:tr h="528710">
                <a:tc>
                  <a:txBody>
                    <a:bodyPr/>
                    <a:lstStyle/>
                    <a:p>
                      <a:r>
                        <a:rPr lang="ru-RU" sz="1400" b="1">
                          <a:effectLst/>
                        </a:rPr>
                        <a:t>Скорость обучения</a:t>
                      </a:r>
                      <a:endParaRPr lang="ru-RU" sz="14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Быстрее (благодаря плотным соединениям)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Быстрее (благодаря остаточным блокам)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Медленнее (из-за большого числа параметров)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383013"/>
                  </a:ext>
                </a:extLst>
              </a:tr>
              <a:tr h="311006">
                <a:tc>
                  <a:txBody>
                    <a:bodyPr/>
                    <a:lstStyle/>
                    <a:p>
                      <a:r>
                        <a:rPr lang="ru-RU" sz="1400" b="1">
                          <a:effectLst/>
                        </a:rPr>
                        <a:t>Точность на </a:t>
                      </a:r>
                      <a:r>
                        <a:rPr lang="en-US" sz="1400" b="1">
                          <a:effectLst/>
                        </a:rPr>
                        <a:t>ImageNet</a:t>
                      </a:r>
                      <a:endParaRPr lang="en-US" sz="14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~75% (Top-1 Accuracy)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~77% (Top-1 Accuracy)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~70% (Top-1 Accuracy)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0947734"/>
                  </a:ext>
                </a:extLst>
              </a:tr>
              <a:tr h="528710">
                <a:tc>
                  <a:txBody>
                    <a:bodyPr/>
                    <a:lstStyle/>
                    <a:p>
                      <a:r>
                        <a:rPr lang="ru-RU" sz="1400" b="1">
                          <a:effectLst/>
                        </a:rPr>
                        <a:t>Применение</a:t>
                      </a:r>
                      <a:endParaRPr lang="ru-RU" sz="14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Классификация, сегментация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Классификация, обнаружение объектов, сегментация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Классификация изображений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611646"/>
                  </a:ext>
                </a:extLst>
              </a:tr>
              <a:tr h="746414">
                <a:tc>
                  <a:txBody>
                    <a:bodyPr/>
                    <a:lstStyle/>
                    <a:p>
                      <a:r>
                        <a:rPr lang="ru-RU" sz="1400" b="1">
                          <a:effectLst/>
                        </a:rPr>
                        <a:t>Преимущества</a:t>
                      </a:r>
                      <a:endParaRPr lang="ru-RU" sz="14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Эффективное использование параметров, устойчивость к переобучению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Глубокая архитектура, устойчивость к затуханию градиентов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Простота архитектуры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954316"/>
                  </a:ext>
                </a:extLst>
              </a:tr>
              <a:tr h="528710">
                <a:tc>
                  <a:txBody>
                    <a:bodyPr/>
                    <a:lstStyle/>
                    <a:p>
                      <a:r>
                        <a:rPr lang="ru-RU" sz="1400" b="1">
                          <a:effectLst/>
                        </a:rPr>
                        <a:t>Недостатки</a:t>
                      </a:r>
                      <a:endParaRPr lang="ru-RU" sz="14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Высокие требования к памяти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Высокие требования к вычислительным ресурсам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Большое количество параметров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747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9303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93C845F-5064-4F10-A31E-F06DD5ED1164}"/>
              </a:ext>
            </a:extLst>
          </p:cNvPr>
          <p:cNvSpPr/>
          <p:nvPr/>
        </p:nvSpPr>
        <p:spPr>
          <a:xfrm>
            <a:off x="0" y="499263"/>
            <a:ext cx="6779172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b="1" dirty="0">
                <a:solidFill>
                  <a:srgbClr val="404040"/>
                </a:solidFill>
                <a:latin typeface="Inter"/>
              </a:rPr>
              <a:t>1.DenseNet-121: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404040"/>
                </a:solidFill>
                <a:latin typeface="Inter"/>
              </a:rPr>
              <a:t>Основная идея:</a:t>
            </a:r>
            <a:r>
              <a:rPr lang="ru-RU" sz="1400" dirty="0">
                <a:solidFill>
                  <a:srgbClr val="404040"/>
                </a:solidFill>
                <a:latin typeface="Inter"/>
              </a:rPr>
              <a:t> Использует плотные соединения (</a:t>
            </a:r>
            <a:r>
              <a:rPr lang="ru-RU" sz="1400" dirty="0" err="1">
                <a:solidFill>
                  <a:srgbClr val="404040"/>
                </a:solidFill>
                <a:latin typeface="Inter"/>
              </a:rPr>
              <a:t>Dense</a:t>
            </a:r>
            <a:r>
              <a:rPr lang="ru-RU" sz="1400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sz="1400" dirty="0" err="1">
                <a:solidFill>
                  <a:srgbClr val="404040"/>
                </a:solidFill>
                <a:latin typeface="Inter"/>
              </a:rPr>
              <a:t>Blocks</a:t>
            </a:r>
            <a:r>
              <a:rPr lang="ru-RU" sz="1400" dirty="0">
                <a:solidFill>
                  <a:srgbClr val="404040"/>
                </a:solidFill>
                <a:latin typeface="Inter"/>
              </a:rPr>
              <a:t>), где каждый слой соединен со всеми последующими слоями.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404040"/>
                </a:solidFill>
                <a:latin typeface="Inter"/>
              </a:rPr>
              <a:t>Преимущества:</a:t>
            </a:r>
            <a:endParaRPr lang="ru-RU" sz="1400" dirty="0">
              <a:solidFill>
                <a:srgbClr val="404040"/>
              </a:solidFill>
              <a:latin typeface="Inter"/>
            </a:endParaRP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ru-RU" sz="1400" dirty="0">
                <a:solidFill>
                  <a:srgbClr val="404040"/>
                </a:solidFill>
                <a:latin typeface="Inter"/>
              </a:rPr>
              <a:t>Эффективное использование параметров.</a:t>
            </a: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ru-RU" sz="1400" dirty="0">
                <a:solidFill>
                  <a:srgbClr val="404040"/>
                </a:solidFill>
                <a:latin typeface="Inter"/>
              </a:rPr>
              <a:t>Устойчивость к переобучению.</a:t>
            </a: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ru-RU" sz="1400" dirty="0">
                <a:solidFill>
                  <a:srgbClr val="404040"/>
                </a:solidFill>
                <a:latin typeface="Inter"/>
              </a:rPr>
              <a:t>Хорошо работает на задачах классификации и сегментации.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404040"/>
                </a:solidFill>
                <a:latin typeface="Inter"/>
              </a:rPr>
              <a:t>Недостатки:</a:t>
            </a:r>
            <a:endParaRPr lang="ru-RU" sz="1400" dirty="0">
              <a:solidFill>
                <a:srgbClr val="404040"/>
              </a:solidFill>
              <a:latin typeface="Inter"/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404040"/>
                </a:solidFill>
                <a:latin typeface="Inter"/>
              </a:rPr>
              <a:t>Высокие требования к памяти из-за плотных соединений.</a:t>
            </a:r>
          </a:p>
          <a:p>
            <a:pPr lvl="2" algn="just"/>
            <a:endParaRPr lang="ru-RU" sz="1400" dirty="0">
              <a:solidFill>
                <a:srgbClr val="404040"/>
              </a:solidFill>
              <a:latin typeface="Inter"/>
            </a:endParaRPr>
          </a:p>
          <a:p>
            <a:pPr algn="just"/>
            <a:r>
              <a:rPr lang="ru-RU" sz="1400" b="1" dirty="0">
                <a:solidFill>
                  <a:srgbClr val="404040"/>
                </a:solidFill>
                <a:latin typeface="Inter"/>
              </a:rPr>
              <a:t>2. VGG-13_bn: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404040"/>
                </a:solidFill>
                <a:latin typeface="Inter"/>
              </a:rPr>
              <a:t>Основная идея:</a:t>
            </a:r>
            <a:r>
              <a:rPr lang="ru-RU" sz="1400" dirty="0">
                <a:solidFill>
                  <a:srgbClr val="404040"/>
                </a:solidFill>
                <a:latin typeface="Inter"/>
              </a:rPr>
              <a:t> Простая последовательность </a:t>
            </a:r>
            <a:r>
              <a:rPr lang="ru-RU" sz="1400" dirty="0" err="1">
                <a:solidFill>
                  <a:srgbClr val="404040"/>
                </a:solidFill>
                <a:latin typeface="Inter"/>
              </a:rPr>
              <a:t>сверточных</a:t>
            </a:r>
            <a:r>
              <a:rPr lang="ru-RU" sz="1400" dirty="0">
                <a:solidFill>
                  <a:srgbClr val="404040"/>
                </a:solidFill>
                <a:latin typeface="Inter"/>
              </a:rPr>
              <a:t> слоев с добавлением </a:t>
            </a:r>
            <a:r>
              <a:rPr lang="ru-RU" sz="1400" dirty="0" err="1">
                <a:solidFill>
                  <a:srgbClr val="404040"/>
                </a:solidFill>
                <a:latin typeface="Inter"/>
              </a:rPr>
              <a:t>Batch</a:t>
            </a:r>
            <a:r>
              <a:rPr lang="ru-RU" sz="1400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sz="1400" dirty="0" err="1">
                <a:solidFill>
                  <a:srgbClr val="404040"/>
                </a:solidFill>
                <a:latin typeface="Inter"/>
              </a:rPr>
              <a:t>Normalization</a:t>
            </a:r>
            <a:r>
              <a:rPr lang="ru-RU" sz="1400" dirty="0">
                <a:solidFill>
                  <a:srgbClr val="404040"/>
                </a:solidFill>
                <a:latin typeface="Inter"/>
              </a:rPr>
              <a:t>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404040"/>
                </a:solidFill>
                <a:latin typeface="Inter"/>
              </a:rPr>
              <a:t>Преимущества:</a:t>
            </a:r>
            <a:endParaRPr lang="ru-RU" sz="1400" dirty="0">
              <a:solidFill>
                <a:srgbClr val="404040"/>
              </a:solidFill>
              <a:latin typeface="Inter"/>
            </a:endParaRP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ru-RU" sz="1400" dirty="0">
                <a:solidFill>
                  <a:srgbClr val="404040"/>
                </a:solidFill>
                <a:latin typeface="Inter"/>
              </a:rPr>
              <a:t>Простота архитектуры.</a:t>
            </a: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ru-RU" sz="1400" dirty="0">
                <a:solidFill>
                  <a:srgbClr val="404040"/>
                </a:solidFill>
                <a:latin typeface="Inter"/>
              </a:rPr>
              <a:t>Хорошо работает на задачах классификации изображений.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404040"/>
                </a:solidFill>
                <a:latin typeface="Inter"/>
              </a:rPr>
              <a:t>Недостатки</a:t>
            </a:r>
            <a:r>
              <a:rPr lang="ru-RU" sz="1400" dirty="0">
                <a:solidFill>
                  <a:srgbClr val="404040"/>
                </a:solidFill>
                <a:latin typeface="Inter"/>
              </a:rPr>
              <a:t>:</a:t>
            </a: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ru-RU" sz="1400" dirty="0">
                <a:solidFill>
                  <a:srgbClr val="404040"/>
                </a:solidFill>
                <a:latin typeface="Inter"/>
              </a:rPr>
              <a:t>Большое количество параметров (133 миллиона).</a:t>
            </a: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ru-RU" sz="1400" dirty="0">
                <a:solidFill>
                  <a:srgbClr val="404040"/>
                </a:solidFill>
                <a:latin typeface="Inter"/>
              </a:rPr>
              <a:t>Требует значительных вычислительных ресурсов.</a:t>
            </a:r>
          </a:p>
          <a:p>
            <a:pPr lvl="2" algn="just"/>
            <a:endParaRPr lang="ru-RU" sz="1400" dirty="0">
              <a:solidFill>
                <a:srgbClr val="404040"/>
              </a:solidFill>
              <a:latin typeface="Inter"/>
            </a:endParaRPr>
          </a:p>
          <a:p>
            <a:pPr algn="just"/>
            <a:r>
              <a:rPr lang="ru-RU" sz="1400" b="1" dirty="0">
                <a:solidFill>
                  <a:srgbClr val="404040"/>
                </a:solidFill>
                <a:latin typeface="Inter"/>
              </a:rPr>
              <a:t>3. ResNet-101: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404040"/>
                </a:solidFill>
                <a:latin typeface="Inter"/>
              </a:rPr>
              <a:t>Основная идея:</a:t>
            </a:r>
            <a:r>
              <a:rPr lang="ru-RU" sz="1400" dirty="0">
                <a:solidFill>
                  <a:srgbClr val="404040"/>
                </a:solidFill>
                <a:latin typeface="Inter"/>
              </a:rPr>
              <a:t> Использует остаточные блоки (</a:t>
            </a:r>
            <a:r>
              <a:rPr lang="ru-RU" sz="1400" dirty="0" err="1">
                <a:solidFill>
                  <a:srgbClr val="404040"/>
                </a:solidFill>
                <a:latin typeface="Inter"/>
              </a:rPr>
              <a:t>Residual</a:t>
            </a:r>
            <a:r>
              <a:rPr lang="ru-RU" sz="1400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sz="1400" dirty="0" err="1">
                <a:solidFill>
                  <a:srgbClr val="404040"/>
                </a:solidFill>
                <a:latin typeface="Inter"/>
              </a:rPr>
              <a:t>Blocks</a:t>
            </a:r>
            <a:r>
              <a:rPr lang="ru-RU" sz="1400" dirty="0">
                <a:solidFill>
                  <a:srgbClr val="404040"/>
                </a:solidFill>
                <a:latin typeface="Inter"/>
              </a:rPr>
              <a:t>) с </a:t>
            </a:r>
            <a:r>
              <a:rPr lang="ru-RU" sz="1400" dirty="0" err="1">
                <a:solidFill>
                  <a:srgbClr val="404040"/>
                </a:solidFill>
                <a:latin typeface="Inter"/>
              </a:rPr>
              <a:t>skip-connections</a:t>
            </a:r>
            <a:r>
              <a:rPr lang="ru-RU" sz="1400" dirty="0">
                <a:solidFill>
                  <a:srgbClr val="404040"/>
                </a:solidFill>
                <a:latin typeface="Inter"/>
              </a:rPr>
              <a:t> для обучения глубоких сетей.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404040"/>
                </a:solidFill>
                <a:latin typeface="Inter"/>
              </a:rPr>
              <a:t>Преимущества:</a:t>
            </a:r>
            <a:endParaRPr lang="ru-RU" sz="1400" dirty="0">
              <a:solidFill>
                <a:srgbClr val="404040"/>
              </a:solidFill>
              <a:latin typeface="Inter"/>
            </a:endParaRP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ru-RU" sz="1400" dirty="0">
                <a:solidFill>
                  <a:srgbClr val="404040"/>
                </a:solidFill>
                <a:latin typeface="Inter"/>
              </a:rPr>
              <a:t>Глубокая архитектура (101 слой) с высокой точностью.</a:t>
            </a: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ru-RU" sz="1400" dirty="0">
                <a:solidFill>
                  <a:srgbClr val="404040"/>
                </a:solidFill>
                <a:latin typeface="Inter"/>
              </a:rPr>
              <a:t>Устойчивость к затуханию градиентов.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404040"/>
                </a:solidFill>
                <a:latin typeface="Inter"/>
              </a:rPr>
              <a:t>Недостатки</a:t>
            </a:r>
            <a:r>
              <a:rPr lang="ru-RU" sz="1400" dirty="0">
                <a:solidFill>
                  <a:srgbClr val="404040"/>
                </a:solidFill>
                <a:latin typeface="Inter"/>
              </a:rPr>
              <a:t>:</a:t>
            </a: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ru-RU" sz="1400" dirty="0">
                <a:solidFill>
                  <a:srgbClr val="404040"/>
                </a:solidFill>
                <a:latin typeface="Inter"/>
              </a:rPr>
              <a:t>Высокие требования к вычислительным ресурсам.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E4823F1-EBD1-4880-87AD-AE28FE257D35}"/>
              </a:ext>
            </a:extLst>
          </p:cNvPr>
          <p:cNvSpPr/>
          <p:nvPr/>
        </p:nvSpPr>
        <p:spPr>
          <a:xfrm>
            <a:off x="3853976" y="58986"/>
            <a:ext cx="4484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rgbClr val="404040"/>
                </a:solidFill>
                <a:latin typeface="Inter"/>
              </a:rPr>
              <a:t>Подробное описание каждой архитектуры</a:t>
            </a:r>
            <a:endParaRPr lang="ru-RU" b="1" i="0" dirty="0">
              <a:solidFill>
                <a:srgbClr val="404040"/>
              </a:solidFill>
              <a:effectLst/>
              <a:latin typeface="Inter"/>
            </a:endParaRPr>
          </a:p>
        </p:txBody>
      </p:sp>
      <p:pic>
        <p:nvPicPr>
          <p:cNvPr id="4098" name="Picture 2" descr="The architecture of the ResNet‐101 model | Download Scientific Diagram">
            <a:extLst>
              <a:ext uri="{FF2B5EF4-FFF2-40B4-BE49-F238E27FC236}">
                <a16:creationId xmlns:a16="http://schemas.microsoft.com/office/drawing/2014/main" id="{8C6E90F4-9063-41C2-8A0D-DAF64132F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831" y="4823614"/>
            <a:ext cx="4298225" cy="153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VGGNet - 11/13/16/19">
            <a:extLst>
              <a:ext uri="{FF2B5EF4-FFF2-40B4-BE49-F238E27FC236}">
                <a16:creationId xmlns:a16="http://schemas.microsoft.com/office/drawing/2014/main" id="{8C7FAED3-CC45-44C5-BD71-8111EA38E1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06" b="37135"/>
          <a:stretch/>
        </p:blipFill>
        <p:spPr bwMode="auto">
          <a:xfrm>
            <a:off x="6887584" y="3287109"/>
            <a:ext cx="5149351" cy="78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59BF4C9-D501-4627-BD1C-ABD70E4D9D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9258" y="998806"/>
            <a:ext cx="5147677" cy="153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02036"/>
      </p:ext>
    </p:extLst>
  </p:cSld>
  <p:clrMapOvr>
    <a:masterClrMapping/>
  </p:clrMapOvr>
</p:sld>
</file>

<file path=ppt/theme/theme1.xml><?xml version="1.0" encoding="utf-8"?>
<a:theme xmlns:a="http://schemas.openxmlformats.org/drawingml/2006/main" name="White Green">
  <a:themeElements>
    <a:clrScheme name="Simple Light">
      <a:dk1>
        <a:srgbClr val="000000"/>
      </a:dk1>
      <a:lt1>
        <a:srgbClr val="FFFFFF"/>
      </a:lt1>
      <a:dk2>
        <a:srgbClr val="4BD0A0"/>
      </a:dk2>
      <a:lt2>
        <a:srgbClr val="27282D"/>
      </a:lt2>
      <a:accent1>
        <a:srgbClr val="EB236B"/>
      </a:accent1>
      <a:accent2>
        <a:srgbClr val="5D00F5"/>
      </a:accent2>
      <a:accent3>
        <a:srgbClr val="0066FF"/>
      </a:accent3>
      <a:accent4>
        <a:srgbClr val="F3F4F7"/>
      </a:accent4>
      <a:accent5>
        <a:srgbClr val="999999"/>
      </a:accent5>
      <a:accent6>
        <a:srgbClr val="FFFFFF"/>
      </a:accent6>
      <a:hlink>
        <a:srgbClr val="4BD0A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5588</TotalTime>
  <Words>2134</Words>
  <Application>Microsoft Office PowerPoint</Application>
  <PresentationFormat>Широкоэкранный</PresentationFormat>
  <Paragraphs>568</Paragraphs>
  <Slides>24</Slides>
  <Notes>24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2" baseType="lpstr">
      <vt:lpstr>Arial</vt:lpstr>
      <vt:lpstr>Calibri</vt:lpstr>
      <vt:lpstr>Courier New</vt:lpstr>
      <vt:lpstr>Gill Sans</vt:lpstr>
      <vt:lpstr>Inter</vt:lpstr>
      <vt:lpstr>Proxima Nova</vt:lpstr>
      <vt:lpstr>Proxima Nova Semibold</vt:lpstr>
      <vt:lpstr>White Green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Игорь Литау</dc:creator>
  <cp:lastModifiedBy>Игорь Литау</cp:lastModifiedBy>
  <cp:revision>49</cp:revision>
  <dcterms:created xsi:type="dcterms:W3CDTF">2025-02-24T19:27:47Z</dcterms:created>
  <dcterms:modified xsi:type="dcterms:W3CDTF">2025-04-01T17:32:55Z</dcterms:modified>
</cp:coreProperties>
</file>